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4"/>
  </p:sldMasterIdLst>
  <p:notesMasterIdLst>
    <p:notesMasterId r:id="rId27"/>
  </p:notesMasterIdLst>
  <p:sldIdLst>
    <p:sldId id="287" r:id="rId5"/>
    <p:sldId id="257" r:id="rId6"/>
    <p:sldId id="258" r:id="rId7"/>
    <p:sldId id="259" r:id="rId8"/>
    <p:sldId id="296" r:id="rId9"/>
    <p:sldId id="297" r:id="rId10"/>
    <p:sldId id="298" r:id="rId11"/>
    <p:sldId id="299" r:id="rId12"/>
    <p:sldId id="300" r:id="rId13"/>
    <p:sldId id="261" r:id="rId14"/>
    <p:sldId id="288" r:id="rId15"/>
    <p:sldId id="290" r:id="rId16"/>
    <p:sldId id="264" r:id="rId17"/>
    <p:sldId id="292" r:id="rId18"/>
    <p:sldId id="293" r:id="rId19"/>
    <p:sldId id="286" r:id="rId20"/>
    <p:sldId id="278" r:id="rId21"/>
    <p:sldId id="282" r:id="rId22"/>
    <p:sldId id="284" r:id="rId23"/>
    <p:sldId id="294" r:id="rId24"/>
    <p:sldId id="295" r:id="rId25"/>
    <p:sldId id="301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C5E0"/>
    <a:srgbClr val="8A9FBC"/>
    <a:srgbClr val="8EA7C6"/>
    <a:srgbClr val="C4C8D3"/>
    <a:srgbClr val="C0C4CF"/>
    <a:srgbClr val="FFFFFF"/>
    <a:srgbClr val="D9DADE"/>
    <a:srgbClr val="B3D6A1"/>
    <a:srgbClr val="00A8BF"/>
    <a:srgbClr val="A0A7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slide" Target="slides/slide14.xml" /><Relationship Id="rId26" Type="http://schemas.openxmlformats.org/officeDocument/2006/relationships/slide" Target="slides/slide22.xml" /><Relationship Id="rId3" Type="http://schemas.openxmlformats.org/officeDocument/2006/relationships/customXml" Target="../customXml/item3.xml" /><Relationship Id="rId21" Type="http://schemas.openxmlformats.org/officeDocument/2006/relationships/slide" Target="slides/slide17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slide" Target="slides/slide13.xml" /><Relationship Id="rId25" Type="http://schemas.openxmlformats.org/officeDocument/2006/relationships/slide" Target="slides/slide21.xml" /><Relationship Id="rId2" Type="http://schemas.openxmlformats.org/officeDocument/2006/relationships/customXml" Target="../customXml/item2.xml" /><Relationship Id="rId16" Type="http://schemas.openxmlformats.org/officeDocument/2006/relationships/slide" Target="slides/slide12.xml" /><Relationship Id="rId20" Type="http://schemas.openxmlformats.org/officeDocument/2006/relationships/slide" Target="slides/slide16.xml" /><Relationship Id="rId29" Type="http://schemas.openxmlformats.org/officeDocument/2006/relationships/viewProps" Target="viewProps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24" Type="http://schemas.openxmlformats.org/officeDocument/2006/relationships/slide" Target="slides/slide20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23" Type="http://schemas.openxmlformats.org/officeDocument/2006/relationships/slide" Target="slides/slide19.xml" /><Relationship Id="rId28" Type="http://schemas.openxmlformats.org/officeDocument/2006/relationships/presProps" Target="presProps.xml" /><Relationship Id="rId10" Type="http://schemas.openxmlformats.org/officeDocument/2006/relationships/slide" Target="slides/slide6.xml" /><Relationship Id="rId19" Type="http://schemas.openxmlformats.org/officeDocument/2006/relationships/slide" Target="slides/slide15.xml" /><Relationship Id="rId31" Type="http://schemas.openxmlformats.org/officeDocument/2006/relationships/tableStyles" Target="tableStyles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openxmlformats.org/officeDocument/2006/relationships/slide" Target="slides/slide18.xml" /><Relationship Id="rId27" Type="http://schemas.openxmlformats.org/officeDocument/2006/relationships/notesMaster" Target="notesMasters/notesMaster1.xml" /><Relationship Id="rId30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3C1BC5-B9D5-45CE-98BB-2B0739E78881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9B0BAA-2055-4B9C-961F-848A7976EF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4680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816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811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286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1062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8848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2518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1937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0916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7123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5694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2707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76FC2-6F30-4B2F-AE74-1A3D7D52921E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4E18C-FAA5-4D0C-84BC-3FAE245EAA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1365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 /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 /><Relationship Id="rId2" Type="http://schemas.openxmlformats.org/officeDocument/2006/relationships/image" Target="../media/image20.png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23.png" /><Relationship Id="rId4" Type="http://schemas.openxmlformats.org/officeDocument/2006/relationships/image" Target="../media/image22.png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 /><Relationship Id="rId2" Type="http://schemas.openxmlformats.org/officeDocument/2006/relationships/image" Target="../media/image24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6.png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6.jpeg" /><Relationship Id="rId5" Type="http://schemas.openxmlformats.org/officeDocument/2006/relationships/image" Target="../media/image5.jpeg" /><Relationship Id="rId4" Type="http://schemas.openxmlformats.org/officeDocument/2006/relationships/image" Target="../media/image4.jpeg" 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 /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 /><Relationship Id="rId2" Type="http://schemas.openxmlformats.org/officeDocument/2006/relationships/image" Target="../media/image28.jpeg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 /><Relationship Id="rId2" Type="http://schemas.openxmlformats.org/officeDocument/2006/relationships/image" Target="../media/image30.jpe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4A1CD-7A67-B2F7-1EA4-DB107FB9F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2147918"/>
            <a:ext cx="12183373" cy="1325563"/>
          </a:xfrm>
        </p:spPr>
        <p:txBody>
          <a:bodyPr>
            <a:normAutofit/>
          </a:bodyPr>
          <a:lstStyle/>
          <a:p>
            <a:pPr algn="ctr"/>
            <a:r>
              <a:rPr lang="pt-BR" sz="3200">
                <a:latin typeface="Arial"/>
                <a:cs typeface="Calibri Light"/>
              </a:rPr>
              <a:t>ESTAÇÃO METEOROLÓGICA COM ESP32</a:t>
            </a:r>
            <a:endParaRPr lang="pt-BR" sz="3200">
              <a:latin typeface="Arial"/>
              <a:cs typeface="Arial"/>
            </a:endParaRPr>
          </a:p>
        </p:txBody>
      </p:sp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8B12BE7C-6A2B-206F-FF53-BD8B6865D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3" y="111726"/>
            <a:ext cx="3648973" cy="99862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146168B-F5DB-ED91-50FE-755B3C40B4EA}"/>
              </a:ext>
            </a:extLst>
          </p:cNvPr>
          <p:cNvSpPr txBox="1"/>
          <p:nvPr/>
        </p:nvSpPr>
        <p:spPr>
          <a:xfrm>
            <a:off x="4896929" y="109268"/>
            <a:ext cx="790467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 b="1">
                <a:latin typeface="Arial"/>
              </a:rPr>
              <a:t>ESCOLA E FACULDADE DE TECNOLOGIA SENAI “ROBERTO MANGE”</a:t>
            </a:r>
            <a:endParaRPr lang="pt-BR" sz="1600" b="1">
              <a:latin typeface="Arial"/>
              <a:cs typeface="Arial"/>
            </a:endParaRPr>
          </a:p>
          <a:p>
            <a:endParaRPr lang="pt-BR" sz="1600">
              <a:latin typeface="Arial"/>
              <a:cs typeface="Arial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06FDCE3-6707-5C48-0A66-11CD629E8FE1}"/>
              </a:ext>
            </a:extLst>
          </p:cNvPr>
          <p:cNvSpPr txBox="1">
            <a:spLocks/>
          </p:cNvSpPr>
          <p:nvPr/>
        </p:nvSpPr>
        <p:spPr>
          <a:xfrm>
            <a:off x="-58948" y="3191714"/>
            <a:ext cx="121833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400">
                <a:latin typeface="Arial"/>
                <a:cs typeface="Calibri Light"/>
              </a:rPr>
              <a:t>Orientador(es): José Neves e </a:t>
            </a:r>
            <a:r>
              <a:rPr lang="pt-BR" sz="2400">
                <a:latin typeface="Arial"/>
                <a:cs typeface="Arial"/>
              </a:rPr>
              <a:t>Michel Chaparro</a:t>
            </a:r>
            <a:endParaRPr lang="pt-BR" sz="2400"/>
          </a:p>
          <a:p>
            <a:pPr algn="ctr"/>
            <a:r>
              <a:rPr lang="pt-BR" sz="3200">
                <a:latin typeface="Arial"/>
                <a:cs typeface="Calibri Light"/>
              </a:rPr>
              <a:t>                               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9528FCC-62DA-90CF-8C67-9286428D93E8}"/>
              </a:ext>
            </a:extLst>
          </p:cNvPr>
          <p:cNvSpPr txBox="1"/>
          <p:nvPr/>
        </p:nvSpPr>
        <p:spPr>
          <a:xfrm>
            <a:off x="66137" y="3962401"/>
            <a:ext cx="1205972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pt-BR" sz="2400">
              <a:latin typeface="Arial"/>
              <a:cs typeface="Segoe UI"/>
            </a:endParaRPr>
          </a:p>
          <a:p>
            <a:pPr algn="ctr"/>
            <a:r>
              <a:rPr lang="pt-BR" sz="2400">
                <a:latin typeface="Arial"/>
                <a:cs typeface="Segoe UI"/>
              </a:rPr>
              <a:t>              2º Semestre de 2022        </a:t>
            </a:r>
            <a:r>
              <a:rPr lang="pt-BR">
                <a:latin typeface="Arial"/>
                <a:cs typeface="Segoe UI"/>
              </a:rPr>
              <a:t>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70597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5">
            <a:extLst>
              <a:ext uri="{FF2B5EF4-FFF2-40B4-BE49-F238E27FC236}">
                <a16:creationId xmlns:a16="http://schemas.microsoft.com/office/drawing/2014/main" id="{8DF66CB0-1AD6-4D8C-BE70-897ADA64F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7">
            <a:extLst>
              <a:ext uri="{FF2B5EF4-FFF2-40B4-BE49-F238E27FC236}">
                <a16:creationId xmlns:a16="http://schemas.microsoft.com/office/drawing/2014/main" id="{B4C26FE1-7FBC-4942-9801-4C834AAB8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18"/>
            <a:ext cx="12192000" cy="6858000"/>
          </a:xfrm>
          <a:prstGeom prst="rect">
            <a:avLst/>
          </a:prstGeom>
          <a:solidFill>
            <a:schemeClr val="tx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4C3B26D-D43F-467B-B943-E20A45E78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799"/>
            <a:ext cx="6802718" cy="5486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65274" y="1063256"/>
            <a:ext cx="5624624" cy="1097210"/>
          </a:xfrm>
        </p:spPr>
        <p:txBody>
          <a:bodyPr anchor="b">
            <a:normAutofit/>
          </a:bodyPr>
          <a:lstStyle/>
          <a:p>
            <a:pPr algn="ctr"/>
            <a:r>
              <a:rPr lang="pt-BR" sz="3200">
                <a:solidFill>
                  <a:schemeClr val="bg1">
                    <a:alpha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PROCEDIMENTOS METODOLÓGICOS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265274" y="2447337"/>
            <a:ext cx="5624624" cy="31560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Funcionamento do projeto;</a:t>
            </a:r>
          </a:p>
          <a:p>
            <a:r>
              <a:rPr lang="pt-BR" sz="2000" dirty="0">
                <a:solidFill>
                  <a:schemeClr val="bg1"/>
                </a:solidFill>
                <a:latin typeface="Arial"/>
                <a:cs typeface="Arial"/>
              </a:rPr>
              <a:t>Sensores responsáveis pelos dados da estação;</a:t>
            </a:r>
          </a:p>
          <a:p>
            <a:r>
              <a:rPr lang="pt-BR" sz="2000" dirty="0">
                <a:solidFill>
                  <a:schemeClr val="bg1"/>
                </a:solidFill>
                <a:latin typeface="Arial"/>
                <a:cs typeface="Arial"/>
              </a:rPr>
              <a:t>Microcontrolador (ESP-32) responsável pela interface dos dados com a nuvem;</a:t>
            </a:r>
          </a:p>
          <a:p>
            <a:r>
              <a:rPr lang="pt-BR" sz="2000" dirty="0">
                <a:solidFill>
                  <a:schemeClr val="bg1"/>
                </a:solidFill>
                <a:latin typeface="Arial"/>
                <a:cs typeface="Arial"/>
              </a:rPr>
              <a:t>Interface dos dados com o </a:t>
            </a:r>
            <a:r>
              <a:rPr lang="pt-BR" sz="2000" dirty="0" err="1">
                <a:solidFill>
                  <a:schemeClr val="bg1"/>
                </a:solidFill>
                <a:latin typeface="Arial"/>
                <a:cs typeface="Arial"/>
              </a:rPr>
              <a:t>Ubidots</a:t>
            </a:r>
            <a:r>
              <a:rPr lang="pt-BR" sz="2000" dirty="0">
                <a:solidFill>
                  <a:schemeClr val="bg1"/>
                </a:solidFill>
                <a:latin typeface="Arial"/>
                <a:cs typeface="Arial"/>
              </a:rPr>
              <a:t>.</a:t>
            </a: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5" descr="Diagrama&#10;&#10;Descrição gerada automaticamente">
            <a:extLst>
              <a:ext uri="{FF2B5EF4-FFF2-40B4-BE49-F238E27FC236}">
                <a16:creationId xmlns:a16="http://schemas.microsoft.com/office/drawing/2014/main" id="{49597E9F-223A-D42F-1D82-89E1AEFABE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"/>
          <a:stretch/>
        </p:blipFill>
        <p:spPr>
          <a:xfrm>
            <a:off x="7461069" y="685799"/>
            <a:ext cx="4117787" cy="548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63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3394" y="103063"/>
            <a:ext cx="8961911" cy="7644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FUNCIONAMENTO DO PROJETO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m 4" descr="Diagrama&#10;&#10;Descrição gerada automaticamente">
            <a:extLst>
              <a:ext uri="{FF2B5EF4-FFF2-40B4-BE49-F238E27FC236}">
                <a16:creationId xmlns:a16="http://schemas.microsoft.com/office/drawing/2014/main" id="{7C5EA2B8-4314-F15D-4AED-FAB3BAEE3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744" y="1072114"/>
            <a:ext cx="7640667" cy="552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8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3394" y="103063"/>
            <a:ext cx="8961911" cy="7644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FUNCIONAMENTO DO PROJETO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m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E68E63D8-7112-5088-8CFB-7C1A27D23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17" y="1240781"/>
            <a:ext cx="11412745" cy="472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57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cs typeface="Calibri Light"/>
              </a:rPr>
              <a:t>Fluxograma</a:t>
            </a:r>
            <a:r>
              <a:rPr lang="en-US" sz="5400">
                <a:cs typeface="Calibri Light"/>
              </a:rPr>
              <a:t> </a:t>
            </a:r>
            <a:r>
              <a:rPr lang="en-US" sz="5400" err="1">
                <a:cs typeface="Calibri Light"/>
              </a:rPr>
              <a:t>Programação</a:t>
            </a:r>
            <a:endParaRPr lang="en-US" sz="5400" kern="1200" err="1">
              <a:cs typeface="Calibri Light"/>
            </a:endParaRPr>
          </a:p>
        </p:txBody>
      </p:sp>
      <p:pic>
        <p:nvPicPr>
          <p:cNvPr id="5" name="Imagem 5" descr="Diagrama&#10;&#10;Descrição gerada automaticamente">
            <a:extLst>
              <a:ext uri="{FF2B5EF4-FFF2-40B4-BE49-F238E27FC236}">
                <a16:creationId xmlns:a16="http://schemas.microsoft.com/office/drawing/2014/main" id="{F5B0BC78-29DF-3CD6-565A-A9C6773AE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20" y="1455257"/>
            <a:ext cx="11809560" cy="485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055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35972A-0802-2AF8-737E-0C3ABAB3C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163" y="195792"/>
            <a:ext cx="10515600" cy="751712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cs typeface="Calibri Light"/>
              </a:rPr>
              <a:t>PROGRAMAÇÃO</a:t>
            </a:r>
            <a:br>
              <a:rPr lang="pt-BR" dirty="0">
                <a:cs typeface="Calibri Light"/>
              </a:rPr>
            </a:br>
            <a:endParaRPr lang="pt-BR" dirty="0">
              <a:cs typeface="Calibri Light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B61057F-A1D0-347E-39C5-3A3B47DA3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274" y="574440"/>
            <a:ext cx="3196638" cy="49063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pt-BR" sz="1200" dirty="0">
                <a:latin typeface="Arial"/>
                <a:ea typeface="+mn-lt"/>
                <a:cs typeface="+mn-lt"/>
              </a:rPr>
              <a:t>/****************************************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pt-BR" sz="1200" dirty="0">
                <a:latin typeface="Arial"/>
                <a:ea typeface="+mn-lt"/>
                <a:cs typeface="+mn-lt"/>
              </a:rPr>
              <a:t> * Include </a:t>
            </a:r>
            <a:r>
              <a:rPr lang="pt-BR" sz="1200" dirty="0" err="1">
                <a:latin typeface="Arial"/>
                <a:ea typeface="+mn-lt"/>
                <a:cs typeface="+mn-lt"/>
              </a:rPr>
              <a:t>Libraries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pt-BR" sz="1200" dirty="0">
                <a:latin typeface="Arial"/>
                <a:ea typeface="+mn-lt"/>
                <a:cs typeface="+mn-lt"/>
              </a:rPr>
              <a:t> ****************************************/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"UbidotsEsp32Mqtt.h"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ETH.h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WiFiAP.h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WiFiClient.h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WiFiGeneric.h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WiFiMulti.h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WiFiScan.h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WiFiServer.h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WiFiSTA.h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WiFiType.h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WiFiUdp.h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</a:t>
            </a:r>
            <a:r>
              <a:rPr lang="en-US" sz="1200" dirty="0" err="1">
                <a:latin typeface="Arial"/>
                <a:ea typeface="+mn-lt"/>
                <a:cs typeface="+mn-lt"/>
              </a:rPr>
              <a:t>PubSubClient.h</a:t>
            </a:r>
            <a:r>
              <a:rPr lang="en-US" sz="1200" dirty="0">
                <a:latin typeface="Arial"/>
                <a:ea typeface="+mn-lt"/>
                <a:cs typeface="+mn-lt"/>
              </a:rPr>
              <a:t>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"UbidotsEsp32Mqtt.h"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#include &lt;Adafruit_BMP085.h&gt;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Adafruit_BMP085 bmp;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0CF4580-41A7-E42C-64F4-05DA27488D44}"/>
              </a:ext>
            </a:extLst>
          </p:cNvPr>
          <p:cNvSpPr txBox="1"/>
          <p:nvPr/>
        </p:nvSpPr>
        <p:spPr>
          <a:xfrm>
            <a:off x="2918179" y="575733"/>
            <a:ext cx="5085644" cy="60016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Arial"/>
                <a:cs typeface="Arial"/>
              </a:rPr>
              <a:t>/****************************************</a:t>
            </a:r>
            <a:endParaRPr lang="pt-BR" dirty="0"/>
          </a:p>
          <a:p>
            <a:r>
              <a:rPr lang="en-US" sz="1200" dirty="0">
                <a:latin typeface="Arial"/>
                <a:cs typeface="Arial"/>
              </a:rPr>
              <a:t> * Define Constants</a:t>
            </a:r>
          </a:p>
          <a:p>
            <a:r>
              <a:rPr lang="en-US" sz="1200" dirty="0">
                <a:latin typeface="Arial"/>
                <a:cs typeface="Arial"/>
              </a:rPr>
              <a:t> ****************************************/</a:t>
            </a:r>
          </a:p>
          <a:p>
            <a:r>
              <a:rPr lang="en-US" sz="1200" dirty="0">
                <a:latin typeface="Arial"/>
                <a:cs typeface="Arial"/>
              </a:rPr>
              <a:t>const char *UBIDOTS_TOKEN = "BBFF-u2gVPyr1HZed0qEc23C26eHroookjC";  // Put here your </a:t>
            </a:r>
            <a:r>
              <a:rPr lang="en-US" sz="1200" dirty="0" err="1">
                <a:latin typeface="Arial"/>
                <a:cs typeface="Arial"/>
              </a:rPr>
              <a:t>Ubidots</a:t>
            </a:r>
            <a:r>
              <a:rPr lang="en-US" sz="1200" dirty="0">
                <a:latin typeface="Arial"/>
                <a:cs typeface="Arial"/>
              </a:rPr>
              <a:t> TOKEN</a:t>
            </a:r>
          </a:p>
          <a:p>
            <a:r>
              <a:rPr lang="en-US" sz="1200" dirty="0">
                <a:latin typeface="Arial"/>
                <a:cs typeface="Arial"/>
              </a:rPr>
              <a:t>const char *WIFI_SSID = "</a:t>
            </a:r>
            <a:r>
              <a:rPr lang="en-US" sz="1200" dirty="0" err="1">
                <a:latin typeface="Arial"/>
                <a:cs typeface="Arial"/>
              </a:rPr>
              <a:t>xxxxxx</a:t>
            </a:r>
            <a:r>
              <a:rPr lang="en-US" sz="1200" dirty="0">
                <a:latin typeface="Arial"/>
                <a:cs typeface="Arial"/>
              </a:rPr>
              <a:t>";      // Put here your Wi-Fi SSID</a:t>
            </a:r>
          </a:p>
          <a:p>
            <a:r>
              <a:rPr lang="en-US" sz="1200" dirty="0">
                <a:latin typeface="Arial"/>
                <a:cs typeface="Arial"/>
              </a:rPr>
              <a:t>const char *WIFI_PASS = "</a:t>
            </a:r>
            <a:r>
              <a:rPr lang="en-US" sz="1200" dirty="0" err="1">
                <a:latin typeface="Arial"/>
                <a:cs typeface="Arial"/>
              </a:rPr>
              <a:t>xxxxxx</a:t>
            </a:r>
            <a:r>
              <a:rPr lang="en-US" sz="1200" dirty="0">
                <a:latin typeface="Arial"/>
                <a:cs typeface="Arial"/>
              </a:rPr>
              <a:t>";      // Put here your Wi-Fi password</a:t>
            </a:r>
          </a:p>
          <a:p>
            <a:r>
              <a:rPr lang="en-US" sz="1200" dirty="0">
                <a:latin typeface="Arial"/>
                <a:cs typeface="Arial"/>
              </a:rPr>
              <a:t>const char *DEVICE_LABEL = "esp32";   // Put here your Device label to which data  will be published</a:t>
            </a:r>
          </a:p>
          <a:p>
            <a:r>
              <a:rPr lang="en-US" sz="1200" dirty="0">
                <a:latin typeface="Arial"/>
                <a:cs typeface="Arial"/>
              </a:rPr>
              <a:t>const char *VARIABLE_LABEL = "</a:t>
            </a:r>
            <a:r>
              <a:rPr lang="en-US" sz="1200" dirty="0" err="1">
                <a:latin typeface="Arial"/>
                <a:cs typeface="Arial"/>
              </a:rPr>
              <a:t>luzuv</a:t>
            </a:r>
            <a:r>
              <a:rPr lang="en-US" sz="1200" dirty="0">
                <a:latin typeface="Arial"/>
                <a:cs typeface="Arial"/>
              </a:rPr>
              <a:t>"; // Put here your Variable label to which data  will be published</a:t>
            </a:r>
          </a:p>
          <a:p>
            <a:r>
              <a:rPr lang="en-US" sz="1200" dirty="0">
                <a:latin typeface="Arial"/>
                <a:cs typeface="Arial"/>
              </a:rPr>
              <a:t>const char *VARIABLE_LABEL_2 = "</a:t>
            </a:r>
            <a:r>
              <a:rPr lang="en-US" sz="1200" dirty="0" err="1">
                <a:latin typeface="Arial"/>
                <a:cs typeface="Arial"/>
              </a:rPr>
              <a:t>pressao</a:t>
            </a:r>
            <a:r>
              <a:rPr lang="en-US" sz="1200" dirty="0">
                <a:latin typeface="Arial"/>
                <a:cs typeface="Arial"/>
              </a:rPr>
              <a:t>"; // Put here your Variable label to which data  will be published</a:t>
            </a:r>
          </a:p>
          <a:p>
            <a:r>
              <a:rPr lang="en-US" sz="1200" dirty="0">
                <a:latin typeface="Arial"/>
                <a:cs typeface="Arial"/>
              </a:rPr>
              <a:t>const char *VARIABLE_LABEL_3 = "</a:t>
            </a:r>
            <a:r>
              <a:rPr lang="en-US" sz="1200" dirty="0" err="1">
                <a:latin typeface="Arial"/>
                <a:cs typeface="Arial"/>
              </a:rPr>
              <a:t>temperatura</a:t>
            </a:r>
            <a:r>
              <a:rPr lang="en-US" sz="1200" dirty="0">
                <a:latin typeface="Arial"/>
                <a:cs typeface="Arial"/>
              </a:rPr>
              <a:t>"; // Put here your Variable label to which data  will be published</a:t>
            </a:r>
          </a:p>
          <a:p>
            <a:r>
              <a:rPr lang="en-US" sz="1200" dirty="0">
                <a:latin typeface="Arial"/>
                <a:cs typeface="Arial"/>
              </a:rPr>
              <a:t>const char *VARIABLE_LABEL_4 = "</a:t>
            </a:r>
            <a:r>
              <a:rPr lang="en-US" sz="1200" dirty="0" err="1">
                <a:latin typeface="Arial"/>
                <a:cs typeface="Arial"/>
              </a:rPr>
              <a:t>chuva</a:t>
            </a:r>
            <a:r>
              <a:rPr lang="en-US" sz="1200" dirty="0">
                <a:latin typeface="Arial"/>
                <a:cs typeface="Arial"/>
              </a:rPr>
              <a:t>"; // Put here your Variable label to which data  will be published</a:t>
            </a:r>
          </a:p>
          <a:p>
            <a:r>
              <a:rPr lang="en-US" sz="1200" dirty="0">
                <a:latin typeface="Arial"/>
                <a:cs typeface="Arial"/>
              </a:rPr>
              <a:t>const char *VARIABLE_LABEL_5 = "</a:t>
            </a:r>
            <a:r>
              <a:rPr lang="en-US" sz="1200" dirty="0" err="1">
                <a:latin typeface="Arial"/>
                <a:cs typeface="Arial"/>
              </a:rPr>
              <a:t>umidadesolo</a:t>
            </a:r>
            <a:r>
              <a:rPr lang="en-US" sz="1200" dirty="0">
                <a:latin typeface="Arial"/>
                <a:cs typeface="Arial"/>
              </a:rPr>
              <a:t>"; // Put here your Variable label to which data  will be published</a:t>
            </a:r>
          </a:p>
          <a:p>
            <a:r>
              <a:rPr lang="en-US" sz="1200" dirty="0">
                <a:latin typeface="Arial"/>
                <a:cs typeface="Arial"/>
              </a:rPr>
              <a:t>const int PUBLISH_FREQUENCY = 5000; // Update rate in milliseconds</a:t>
            </a:r>
          </a:p>
          <a:p>
            <a:r>
              <a:rPr lang="en-US" sz="1200" dirty="0">
                <a:latin typeface="Arial"/>
                <a:cs typeface="Arial"/>
              </a:rPr>
              <a:t>unsigned long timer;</a:t>
            </a:r>
          </a:p>
          <a:p>
            <a:r>
              <a:rPr lang="en-US" sz="1200" dirty="0">
                <a:latin typeface="Arial"/>
                <a:cs typeface="Arial"/>
              </a:rPr>
              <a:t>int UVOUT = 36;   /* Pino D36 do ESP32 </a:t>
            </a:r>
            <a:r>
              <a:rPr lang="en-US" sz="1200" dirty="0" err="1">
                <a:latin typeface="Arial"/>
                <a:cs typeface="Arial"/>
              </a:rPr>
              <a:t>conectado</a:t>
            </a:r>
            <a:r>
              <a:rPr lang="en-US" sz="1200" dirty="0">
                <a:latin typeface="Arial"/>
                <a:cs typeface="Arial"/>
              </a:rPr>
              <a:t> </a:t>
            </a:r>
            <a:r>
              <a:rPr lang="en-US" sz="1200" dirty="0" err="1">
                <a:latin typeface="Arial"/>
                <a:cs typeface="Arial"/>
              </a:rPr>
              <a:t>ao</a:t>
            </a:r>
            <a:r>
              <a:rPr lang="en-US" sz="1200" dirty="0">
                <a:latin typeface="Arial"/>
                <a:cs typeface="Arial"/>
              </a:rPr>
              <a:t> Out do sensor UV */</a:t>
            </a:r>
          </a:p>
          <a:p>
            <a:r>
              <a:rPr lang="en-US" sz="1200" dirty="0">
                <a:latin typeface="Arial"/>
                <a:cs typeface="Arial"/>
              </a:rPr>
              <a:t>int REF_3V3   = 34;   /* Pino D34 do ESP32 </a:t>
            </a:r>
            <a:r>
              <a:rPr lang="en-US" sz="1200" dirty="0" err="1">
                <a:latin typeface="Arial"/>
                <a:cs typeface="Arial"/>
              </a:rPr>
              <a:t>conectado</a:t>
            </a:r>
            <a:r>
              <a:rPr lang="en-US" sz="1200" dirty="0">
                <a:latin typeface="Arial"/>
                <a:cs typeface="Arial"/>
              </a:rPr>
              <a:t> </a:t>
            </a:r>
            <a:r>
              <a:rPr lang="en-US" sz="1200" dirty="0" err="1">
                <a:latin typeface="Arial"/>
                <a:cs typeface="Arial"/>
              </a:rPr>
              <a:t>ao</a:t>
            </a:r>
            <a:r>
              <a:rPr lang="en-US" sz="1200" dirty="0">
                <a:latin typeface="Arial"/>
                <a:cs typeface="Arial"/>
              </a:rPr>
              <a:t> EN do sensor UV */</a:t>
            </a:r>
          </a:p>
          <a:p>
            <a:r>
              <a:rPr lang="en-US" sz="1200" dirty="0">
                <a:latin typeface="Arial"/>
                <a:cs typeface="Arial"/>
              </a:rPr>
              <a:t>int </a:t>
            </a:r>
            <a:r>
              <a:rPr lang="en-US" sz="1200" dirty="0" err="1">
                <a:latin typeface="Arial"/>
                <a:cs typeface="Arial"/>
              </a:rPr>
              <a:t>pino_d</a:t>
            </a:r>
            <a:r>
              <a:rPr lang="en-US" sz="1200" dirty="0">
                <a:latin typeface="Arial"/>
                <a:cs typeface="Arial"/>
              </a:rPr>
              <a:t> = 5; //Pino </a:t>
            </a:r>
            <a:r>
              <a:rPr lang="en-US" sz="1200" dirty="0" err="1">
                <a:latin typeface="Arial"/>
                <a:cs typeface="Arial"/>
              </a:rPr>
              <a:t>ligado</a:t>
            </a:r>
            <a:r>
              <a:rPr lang="en-US" sz="1200" dirty="0">
                <a:latin typeface="Arial"/>
                <a:cs typeface="Arial"/>
              </a:rPr>
              <a:t> </a:t>
            </a:r>
            <a:r>
              <a:rPr lang="en-US" sz="1200" dirty="0" err="1">
                <a:latin typeface="Arial"/>
                <a:cs typeface="Arial"/>
              </a:rPr>
              <a:t>ao</a:t>
            </a:r>
            <a:r>
              <a:rPr lang="en-US" sz="1200" dirty="0">
                <a:latin typeface="Arial"/>
                <a:cs typeface="Arial"/>
              </a:rPr>
              <a:t> D0 do sensor</a:t>
            </a:r>
          </a:p>
          <a:p>
            <a:r>
              <a:rPr lang="en-US" sz="1200" dirty="0">
                <a:latin typeface="Arial"/>
                <a:cs typeface="Arial"/>
              </a:rPr>
              <a:t>int </a:t>
            </a:r>
            <a:r>
              <a:rPr lang="en-US" sz="1200" dirty="0" err="1">
                <a:latin typeface="Arial"/>
                <a:cs typeface="Arial"/>
              </a:rPr>
              <a:t>pino_a</a:t>
            </a:r>
            <a:r>
              <a:rPr lang="en-US" sz="1200" dirty="0">
                <a:latin typeface="Arial"/>
                <a:cs typeface="Arial"/>
              </a:rPr>
              <a:t> = 25; //Pino </a:t>
            </a:r>
            <a:r>
              <a:rPr lang="en-US" sz="1200" dirty="0" err="1">
                <a:latin typeface="Arial"/>
                <a:cs typeface="Arial"/>
              </a:rPr>
              <a:t>ligado</a:t>
            </a:r>
            <a:r>
              <a:rPr lang="en-US" sz="1200" dirty="0">
                <a:latin typeface="Arial"/>
                <a:cs typeface="Arial"/>
              </a:rPr>
              <a:t> </a:t>
            </a:r>
            <a:r>
              <a:rPr lang="en-US" sz="1200" dirty="0" err="1">
                <a:latin typeface="Arial"/>
                <a:cs typeface="Arial"/>
              </a:rPr>
              <a:t>ao</a:t>
            </a:r>
            <a:r>
              <a:rPr lang="en-US" sz="1200" dirty="0">
                <a:latin typeface="Arial"/>
                <a:cs typeface="Arial"/>
              </a:rPr>
              <a:t> A0 do sensor</a:t>
            </a:r>
          </a:p>
          <a:p>
            <a:r>
              <a:rPr lang="en-US" sz="1200" dirty="0">
                <a:latin typeface="Arial"/>
                <a:cs typeface="Arial"/>
              </a:rPr>
              <a:t>int </a:t>
            </a:r>
            <a:r>
              <a:rPr lang="en-US" sz="1200" dirty="0" err="1">
                <a:latin typeface="Arial"/>
                <a:cs typeface="Arial"/>
              </a:rPr>
              <a:t>val_d</a:t>
            </a:r>
            <a:r>
              <a:rPr lang="en-US" sz="1200" dirty="0">
                <a:latin typeface="Arial"/>
                <a:cs typeface="Arial"/>
              </a:rPr>
              <a:t> = 0; //</a:t>
            </a:r>
            <a:r>
              <a:rPr lang="en-US" sz="1200" dirty="0" err="1">
                <a:latin typeface="Arial"/>
                <a:cs typeface="Arial"/>
              </a:rPr>
              <a:t>Armazena</a:t>
            </a:r>
            <a:r>
              <a:rPr lang="en-US" sz="1200" dirty="0">
                <a:latin typeface="Arial"/>
                <a:cs typeface="Arial"/>
              </a:rPr>
              <a:t> o valor lido do </a:t>
            </a:r>
            <a:r>
              <a:rPr lang="en-US" sz="1200" dirty="0" err="1">
                <a:latin typeface="Arial"/>
                <a:cs typeface="Arial"/>
              </a:rPr>
              <a:t>pino</a:t>
            </a:r>
            <a:r>
              <a:rPr lang="en-US" sz="1200" dirty="0">
                <a:latin typeface="Arial"/>
                <a:cs typeface="Arial"/>
              </a:rPr>
              <a:t> digital</a:t>
            </a:r>
          </a:p>
          <a:p>
            <a:r>
              <a:rPr lang="en-US" sz="1200" dirty="0">
                <a:latin typeface="Arial"/>
                <a:cs typeface="Arial"/>
              </a:rPr>
              <a:t>int </a:t>
            </a:r>
            <a:r>
              <a:rPr lang="en-US" sz="1200" dirty="0" err="1">
                <a:latin typeface="Arial"/>
                <a:cs typeface="Arial"/>
              </a:rPr>
              <a:t>val_a</a:t>
            </a:r>
            <a:r>
              <a:rPr lang="en-US" sz="1200" dirty="0">
                <a:latin typeface="Arial"/>
                <a:cs typeface="Arial"/>
              </a:rPr>
              <a:t> = 0; //</a:t>
            </a:r>
            <a:r>
              <a:rPr lang="en-US" sz="1200" dirty="0" err="1">
                <a:latin typeface="Arial"/>
                <a:cs typeface="Arial"/>
              </a:rPr>
              <a:t>Armazena</a:t>
            </a:r>
            <a:r>
              <a:rPr lang="en-US" sz="1200" dirty="0">
                <a:latin typeface="Arial"/>
                <a:cs typeface="Arial"/>
              </a:rPr>
              <a:t> o valor lido do </a:t>
            </a:r>
            <a:r>
              <a:rPr lang="en-US" sz="1200" dirty="0" err="1">
                <a:latin typeface="Arial"/>
                <a:cs typeface="Arial"/>
              </a:rPr>
              <a:t>pino</a:t>
            </a:r>
            <a:r>
              <a:rPr lang="en-US" sz="1200" dirty="0">
                <a:latin typeface="Arial"/>
                <a:cs typeface="Arial"/>
              </a:rPr>
              <a:t> </a:t>
            </a:r>
            <a:r>
              <a:rPr lang="en-US" sz="1200" dirty="0" err="1">
                <a:latin typeface="Arial"/>
                <a:cs typeface="Arial"/>
              </a:rPr>
              <a:t>analógico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dirty="0">
                <a:latin typeface="Arial"/>
                <a:cs typeface="Arial"/>
              </a:rPr>
              <a:t>#define </a:t>
            </a:r>
            <a:r>
              <a:rPr lang="en-US" sz="1200" dirty="0" err="1">
                <a:latin typeface="Arial"/>
                <a:cs typeface="Arial"/>
              </a:rPr>
              <a:t>pino_sinal_analogico</a:t>
            </a:r>
            <a:r>
              <a:rPr lang="en-US" sz="1200" dirty="0">
                <a:latin typeface="Arial"/>
                <a:cs typeface="Arial"/>
              </a:rPr>
              <a:t> 35</a:t>
            </a:r>
          </a:p>
          <a:p>
            <a:r>
              <a:rPr lang="en-US" sz="1200" dirty="0">
                <a:latin typeface="Arial"/>
                <a:cs typeface="Arial"/>
              </a:rPr>
              <a:t>int </a:t>
            </a:r>
            <a:r>
              <a:rPr lang="en-US" sz="1200" dirty="0" err="1">
                <a:latin typeface="Arial"/>
                <a:cs typeface="Arial"/>
              </a:rPr>
              <a:t>valor_analogico</a:t>
            </a:r>
            <a:r>
              <a:rPr lang="en-US" sz="1200" dirty="0">
                <a:latin typeface="Arial"/>
                <a:cs typeface="Arial"/>
              </a:rPr>
              <a:t>;</a:t>
            </a:r>
          </a:p>
          <a:p>
            <a:r>
              <a:rPr lang="en-US" sz="1200" dirty="0" err="1">
                <a:latin typeface="Arial"/>
                <a:cs typeface="Arial"/>
              </a:rPr>
              <a:t>Ubidots</a:t>
            </a:r>
            <a:r>
              <a:rPr lang="en-US" sz="1200" dirty="0">
                <a:latin typeface="Arial"/>
                <a:cs typeface="Arial"/>
              </a:rPr>
              <a:t> </a:t>
            </a:r>
            <a:r>
              <a:rPr lang="en-US" sz="1200" dirty="0" err="1">
                <a:latin typeface="Arial"/>
                <a:cs typeface="Arial"/>
              </a:rPr>
              <a:t>ubidots</a:t>
            </a:r>
            <a:r>
              <a:rPr lang="en-US" sz="1200" dirty="0">
                <a:latin typeface="Arial"/>
                <a:cs typeface="Arial"/>
              </a:rPr>
              <a:t>(UBIDOTS_TOKEN);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8B4FADF-A838-3886-BD57-B32286FE730B}"/>
              </a:ext>
            </a:extLst>
          </p:cNvPr>
          <p:cNvSpPr txBox="1"/>
          <p:nvPr/>
        </p:nvSpPr>
        <p:spPr>
          <a:xfrm>
            <a:off x="8139289" y="575733"/>
            <a:ext cx="3787422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200"/>
              <a:t>/****************************************</a:t>
            </a:r>
          </a:p>
          <a:p>
            <a:pPr algn="just"/>
            <a:r>
              <a:rPr lang="en-US" sz="1200"/>
              <a:t> * Auxiliar Functions</a:t>
            </a:r>
          </a:p>
          <a:p>
            <a:pPr algn="just"/>
            <a:r>
              <a:rPr lang="en-US" sz="1200"/>
              <a:t> </a:t>
            </a:r>
            <a:r>
              <a:rPr lang="pt-BR" sz="1200"/>
              <a:t>****************************************/</a:t>
            </a:r>
          </a:p>
          <a:p>
            <a:pPr algn="just"/>
            <a:r>
              <a:rPr lang="en-US" sz="1200"/>
              <a:t>void callback(char *topic, byte *payload, unsigned int length)</a:t>
            </a:r>
          </a:p>
          <a:p>
            <a:pPr algn="just"/>
            <a:r>
              <a:rPr lang="en-US" sz="1200"/>
              <a:t>{</a:t>
            </a:r>
          </a:p>
          <a:p>
            <a:pPr algn="just"/>
            <a:r>
              <a:rPr lang="en-US" sz="1200"/>
              <a:t>  </a:t>
            </a:r>
            <a:r>
              <a:rPr lang="en-US" sz="1200" err="1"/>
              <a:t>Serial.print</a:t>
            </a:r>
            <a:r>
              <a:rPr lang="en-US" sz="1200"/>
              <a:t>("Message arrived [");</a:t>
            </a:r>
            <a:endParaRPr lang="en-US" sz="1200">
              <a:cs typeface="Calibri"/>
            </a:endParaRPr>
          </a:p>
          <a:p>
            <a:pPr algn="just"/>
            <a:r>
              <a:rPr lang="en-US" sz="1200"/>
              <a:t>  </a:t>
            </a:r>
            <a:r>
              <a:rPr lang="en-US" sz="1200" err="1"/>
              <a:t>Serial.print</a:t>
            </a:r>
            <a:r>
              <a:rPr lang="en-US" sz="1200"/>
              <a:t>(topic);</a:t>
            </a:r>
            <a:endParaRPr lang="en-US" sz="1200">
              <a:cs typeface="Calibri"/>
            </a:endParaRPr>
          </a:p>
          <a:p>
            <a:pPr algn="just"/>
            <a:r>
              <a:rPr lang="en-US" sz="1200"/>
              <a:t>  </a:t>
            </a:r>
            <a:r>
              <a:rPr lang="en-US" sz="1200" err="1"/>
              <a:t>Serial.print</a:t>
            </a:r>
            <a:r>
              <a:rPr lang="en-US" sz="1200"/>
              <a:t>("] ");</a:t>
            </a:r>
            <a:endParaRPr lang="en-US" sz="1200">
              <a:cs typeface="Calibri"/>
            </a:endParaRPr>
          </a:p>
          <a:p>
            <a:pPr algn="just"/>
            <a:r>
              <a:rPr lang="en-US" sz="1200"/>
              <a:t>  for (int </a:t>
            </a:r>
            <a:r>
              <a:rPr lang="en-US" sz="1200" err="1"/>
              <a:t>i</a:t>
            </a:r>
            <a:r>
              <a:rPr lang="en-US" sz="1200"/>
              <a:t> = 0; </a:t>
            </a:r>
            <a:r>
              <a:rPr lang="en-US" sz="1200" err="1"/>
              <a:t>i</a:t>
            </a:r>
            <a:r>
              <a:rPr lang="en-US" sz="1200"/>
              <a:t> &lt; length; </a:t>
            </a:r>
            <a:r>
              <a:rPr lang="en-US" sz="1200" err="1"/>
              <a:t>i</a:t>
            </a:r>
            <a:r>
              <a:rPr lang="en-US" sz="1200"/>
              <a:t>++)</a:t>
            </a:r>
            <a:endParaRPr lang="en-US" sz="1200">
              <a:cs typeface="Calibri"/>
            </a:endParaRPr>
          </a:p>
          <a:p>
            <a:pPr algn="just"/>
            <a:r>
              <a:rPr lang="en-US" sz="1200"/>
              <a:t>  {</a:t>
            </a:r>
          </a:p>
          <a:p>
            <a:pPr algn="just"/>
            <a:r>
              <a:rPr lang="en-US" sz="1200"/>
              <a:t>    </a:t>
            </a:r>
            <a:r>
              <a:rPr lang="en-US" sz="1200" err="1"/>
              <a:t>Serial.print</a:t>
            </a:r>
            <a:r>
              <a:rPr lang="en-US" sz="1200"/>
              <a:t>((char)payload[</a:t>
            </a:r>
            <a:r>
              <a:rPr lang="en-US" sz="1200" err="1"/>
              <a:t>i</a:t>
            </a:r>
            <a:r>
              <a:rPr lang="en-US" sz="1200"/>
              <a:t>]);</a:t>
            </a:r>
            <a:endParaRPr lang="en-US" sz="1200">
              <a:cs typeface="Calibri"/>
            </a:endParaRPr>
          </a:p>
          <a:p>
            <a:pPr algn="just"/>
            <a:r>
              <a:rPr lang="en-US" sz="1200"/>
              <a:t>  }</a:t>
            </a:r>
          </a:p>
          <a:p>
            <a:pPr algn="just"/>
            <a:r>
              <a:rPr lang="en-US" sz="1200"/>
              <a:t>  </a:t>
            </a:r>
            <a:r>
              <a:rPr lang="en-US" sz="1200" err="1"/>
              <a:t>Serial.println</a:t>
            </a:r>
            <a:r>
              <a:rPr lang="en-US" sz="1200"/>
              <a:t>();</a:t>
            </a:r>
            <a:endParaRPr lang="en-US" sz="1200">
              <a:cs typeface="Calibri"/>
            </a:endParaRPr>
          </a:p>
          <a:p>
            <a:pPr algn="just"/>
            <a:r>
              <a:rPr lang="en-US" sz="1200"/>
              <a:t>}</a:t>
            </a:r>
          </a:p>
          <a:p>
            <a:pPr algn="just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10064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35972A-0802-2AF8-737E-0C3ABAB3C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163" y="195792"/>
            <a:ext cx="10515600" cy="751712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cs typeface="Calibri Light"/>
              </a:rPr>
              <a:t>PROGRAMAÇÃO</a:t>
            </a:r>
            <a:br>
              <a:rPr lang="pt-BR" dirty="0">
                <a:cs typeface="Calibri Light"/>
              </a:rPr>
            </a:br>
            <a:endParaRPr lang="pt-BR" dirty="0">
              <a:cs typeface="Calibri Light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B61057F-A1D0-347E-39C5-3A3B47DA3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274" y="461551"/>
            <a:ext cx="3902193" cy="627985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/****************************************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* Main Functions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****************************************/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void setup()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{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// put your setup code here, to run once: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</a:t>
            </a:r>
            <a:r>
              <a:rPr lang="pt-BR" sz="1200" dirty="0" err="1">
                <a:latin typeface="Arial"/>
                <a:ea typeface="+mn-lt"/>
                <a:cs typeface="+mn-lt"/>
              </a:rPr>
              <a:t>Serial.begin</a:t>
            </a:r>
            <a:r>
              <a:rPr lang="pt-BR" sz="1200" dirty="0">
                <a:latin typeface="Arial"/>
                <a:ea typeface="+mn-lt"/>
                <a:cs typeface="+mn-lt"/>
              </a:rPr>
              <a:t>(115200);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pt-BR" sz="1200" dirty="0">
                <a:latin typeface="Arial"/>
                <a:ea typeface="+mn-lt"/>
                <a:cs typeface="+mn-lt"/>
              </a:rPr>
              <a:t>  </a:t>
            </a:r>
            <a:r>
              <a:rPr lang="pt-BR" sz="1200" dirty="0" err="1">
                <a:latin typeface="Arial"/>
                <a:ea typeface="+mn-lt"/>
                <a:cs typeface="+mn-lt"/>
              </a:rPr>
              <a:t>pinMode</a:t>
            </a:r>
            <a:r>
              <a:rPr lang="pt-BR" sz="1200" dirty="0">
                <a:latin typeface="Arial"/>
                <a:ea typeface="+mn-lt"/>
                <a:cs typeface="+mn-lt"/>
              </a:rPr>
              <a:t>(</a:t>
            </a:r>
            <a:r>
              <a:rPr lang="pt-BR" sz="1200" dirty="0" err="1">
                <a:latin typeface="Arial"/>
                <a:ea typeface="+mn-lt"/>
                <a:cs typeface="+mn-lt"/>
              </a:rPr>
              <a:t>pino_d</a:t>
            </a:r>
            <a:r>
              <a:rPr lang="pt-BR" sz="1200" dirty="0">
                <a:latin typeface="Arial"/>
                <a:ea typeface="+mn-lt"/>
                <a:cs typeface="+mn-lt"/>
              </a:rPr>
              <a:t>, INPUT);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pt-BR" sz="1200" dirty="0">
                <a:latin typeface="Arial"/>
                <a:ea typeface="+mn-lt"/>
                <a:cs typeface="+mn-lt"/>
              </a:rPr>
              <a:t>  </a:t>
            </a:r>
            <a:r>
              <a:rPr lang="pt-BR" sz="1200" dirty="0" err="1">
                <a:latin typeface="Arial"/>
                <a:ea typeface="+mn-lt"/>
                <a:cs typeface="+mn-lt"/>
              </a:rPr>
              <a:t>pinMode</a:t>
            </a:r>
            <a:r>
              <a:rPr lang="pt-BR" sz="1200" dirty="0">
                <a:latin typeface="Arial"/>
                <a:ea typeface="+mn-lt"/>
                <a:cs typeface="+mn-lt"/>
              </a:rPr>
              <a:t>(</a:t>
            </a:r>
            <a:r>
              <a:rPr lang="pt-BR" sz="1200" dirty="0" err="1">
                <a:latin typeface="Arial"/>
                <a:ea typeface="+mn-lt"/>
                <a:cs typeface="+mn-lt"/>
              </a:rPr>
              <a:t>pino_a</a:t>
            </a:r>
            <a:r>
              <a:rPr lang="pt-BR" sz="1200" dirty="0">
                <a:latin typeface="Arial"/>
                <a:ea typeface="+mn-lt"/>
                <a:cs typeface="+mn-lt"/>
              </a:rPr>
              <a:t>, INPUT);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pt-BR" sz="1200" dirty="0">
                <a:latin typeface="Arial"/>
                <a:ea typeface="+mn-lt"/>
                <a:cs typeface="+mn-lt"/>
              </a:rPr>
              <a:t>  </a:t>
            </a:r>
            <a:r>
              <a:rPr lang="pt-BR" sz="1200" dirty="0" err="1">
                <a:latin typeface="Arial"/>
                <a:ea typeface="+mn-lt"/>
                <a:cs typeface="+mn-lt"/>
              </a:rPr>
              <a:t>pinMode</a:t>
            </a:r>
            <a:r>
              <a:rPr lang="pt-BR" sz="1200" dirty="0">
                <a:latin typeface="Arial"/>
                <a:ea typeface="+mn-lt"/>
                <a:cs typeface="+mn-lt"/>
              </a:rPr>
              <a:t>(</a:t>
            </a:r>
            <a:r>
              <a:rPr lang="pt-BR" sz="1200" dirty="0" err="1">
                <a:latin typeface="Arial"/>
                <a:ea typeface="+mn-lt"/>
                <a:cs typeface="+mn-lt"/>
              </a:rPr>
              <a:t>pino_sinal_analogico</a:t>
            </a:r>
            <a:r>
              <a:rPr lang="pt-BR" sz="1200" dirty="0">
                <a:latin typeface="Arial"/>
                <a:ea typeface="+mn-lt"/>
                <a:cs typeface="+mn-lt"/>
              </a:rPr>
              <a:t>, INPUT);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pt-BR" sz="1200" dirty="0">
                <a:latin typeface="Arial"/>
                <a:ea typeface="+mn-lt"/>
                <a:cs typeface="+mn-lt"/>
              </a:rPr>
              <a:t>  </a:t>
            </a:r>
            <a:r>
              <a:rPr lang="en-US" sz="1200" dirty="0">
                <a:latin typeface="Arial"/>
                <a:ea typeface="+mn-lt"/>
                <a:cs typeface="+mn-lt"/>
              </a:rPr>
              <a:t>//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ubidots.setDebug</a:t>
            </a:r>
            <a:r>
              <a:rPr lang="en-US" sz="1200" dirty="0">
                <a:latin typeface="Arial"/>
                <a:ea typeface="+mn-lt"/>
                <a:cs typeface="+mn-lt"/>
              </a:rPr>
              <a:t>(true);  // uncomment this to make debug messages available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ubidots.connectToWifi</a:t>
            </a:r>
            <a:r>
              <a:rPr lang="en-US" sz="1200" dirty="0">
                <a:latin typeface="Arial"/>
                <a:ea typeface="+mn-lt"/>
                <a:cs typeface="+mn-lt"/>
              </a:rPr>
              <a:t>(WIFI_SSID, WIFI_PASS);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ubidots.setCallback</a:t>
            </a:r>
            <a:r>
              <a:rPr lang="en-US" sz="1200" dirty="0">
                <a:latin typeface="Arial"/>
                <a:ea typeface="+mn-lt"/>
                <a:cs typeface="+mn-lt"/>
              </a:rPr>
              <a:t>(callback);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ubidots.setup</a:t>
            </a:r>
            <a:r>
              <a:rPr lang="en-US" sz="1200" dirty="0">
                <a:latin typeface="Arial"/>
                <a:ea typeface="+mn-lt"/>
                <a:cs typeface="+mn-lt"/>
              </a:rPr>
              <a:t>();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ubidots.reconnect</a:t>
            </a:r>
            <a:r>
              <a:rPr lang="en-US" sz="1200" dirty="0">
                <a:latin typeface="Arial"/>
                <a:ea typeface="+mn-lt"/>
                <a:cs typeface="+mn-lt"/>
              </a:rPr>
              <a:t>();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if (!</a:t>
            </a:r>
            <a:r>
              <a:rPr lang="en-US" sz="1200" dirty="0" err="1">
                <a:latin typeface="Arial"/>
                <a:ea typeface="+mn-lt"/>
                <a:cs typeface="+mn-lt"/>
              </a:rPr>
              <a:t>bmp.begin</a:t>
            </a:r>
            <a:r>
              <a:rPr lang="en-US" sz="1200" dirty="0">
                <a:latin typeface="Arial"/>
                <a:ea typeface="+mn-lt"/>
                <a:cs typeface="+mn-lt"/>
              </a:rPr>
              <a:t>()) {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Serial.println</a:t>
            </a:r>
            <a:r>
              <a:rPr lang="en-US" sz="1200" dirty="0">
                <a:latin typeface="Arial"/>
                <a:ea typeface="+mn-lt"/>
                <a:cs typeface="+mn-lt"/>
              </a:rPr>
              <a:t>("Could not find a valid BMP085/BMP180 sensor, check wiring!");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while (1) {}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}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  timer = </a:t>
            </a:r>
            <a:r>
              <a:rPr lang="en-US" sz="1200" dirty="0" err="1">
                <a:latin typeface="Arial"/>
                <a:ea typeface="+mn-lt"/>
                <a:cs typeface="+mn-lt"/>
              </a:rPr>
              <a:t>millis</a:t>
            </a:r>
            <a:r>
              <a:rPr lang="en-US" sz="1200" dirty="0">
                <a:latin typeface="Arial"/>
                <a:ea typeface="+mn-lt"/>
                <a:cs typeface="+mn-lt"/>
              </a:rPr>
              <a:t>();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200" dirty="0">
                <a:latin typeface="Arial"/>
                <a:ea typeface="+mn-lt"/>
                <a:cs typeface="+mn-lt"/>
              </a:rPr>
              <a:t>}</a:t>
            </a:r>
            <a:r>
              <a:rPr lang="pt-BR" sz="1200" dirty="0">
                <a:latin typeface="Arial"/>
                <a:ea typeface="+mn-lt"/>
                <a:cs typeface="+mn-lt"/>
              </a:rPr>
              <a:t> </a:t>
            </a:r>
            <a:endParaRPr lang="pt-BR" sz="1200" dirty="0">
              <a:latin typeface="Arial"/>
              <a:cs typeface="Calibri" panose="020F0502020204030204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0CF4580-41A7-E42C-64F4-05DA27488D44}"/>
              </a:ext>
            </a:extLst>
          </p:cNvPr>
          <p:cNvSpPr txBox="1"/>
          <p:nvPr/>
        </p:nvSpPr>
        <p:spPr>
          <a:xfrm>
            <a:off x="4075290" y="575733"/>
            <a:ext cx="4323643" cy="65556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void loop() </a:t>
            </a:r>
            <a:endParaRPr lang="pt-BR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{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// put your main code here, to run repeatedly: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int </a:t>
            </a:r>
            <a:r>
              <a:rPr lang="en-US" sz="1200" dirty="0" err="1">
                <a:latin typeface="Arial"/>
                <a:ea typeface="+mn-lt"/>
                <a:cs typeface="+mn-lt"/>
              </a:rPr>
              <a:t>uvLevel</a:t>
            </a:r>
            <a:r>
              <a:rPr lang="en-US" sz="1200" dirty="0">
                <a:latin typeface="Arial"/>
                <a:ea typeface="+mn-lt"/>
                <a:cs typeface="+mn-lt"/>
              </a:rPr>
              <a:t> = </a:t>
            </a:r>
            <a:r>
              <a:rPr lang="en-US" sz="1200" dirty="0" err="1">
                <a:latin typeface="Arial"/>
                <a:ea typeface="+mn-lt"/>
                <a:cs typeface="+mn-lt"/>
              </a:rPr>
              <a:t>averageAnalogRead</a:t>
            </a:r>
            <a:r>
              <a:rPr lang="en-US" sz="1200" dirty="0">
                <a:latin typeface="Arial"/>
                <a:ea typeface="+mn-lt"/>
                <a:cs typeface="+mn-lt"/>
              </a:rPr>
              <a:t>(UVOUT); </a:t>
            </a: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int </a:t>
            </a:r>
            <a:r>
              <a:rPr lang="en-US" sz="1200" dirty="0" err="1">
                <a:latin typeface="Arial"/>
                <a:ea typeface="+mn-lt"/>
                <a:cs typeface="+mn-lt"/>
              </a:rPr>
              <a:t>refLevel</a:t>
            </a:r>
            <a:r>
              <a:rPr lang="en-US" sz="1200" dirty="0">
                <a:latin typeface="Arial"/>
                <a:ea typeface="+mn-lt"/>
                <a:cs typeface="+mn-lt"/>
              </a:rPr>
              <a:t> = </a:t>
            </a:r>
            <a:r>
              <a:rPr lang="en-US" sz="1200" dirty="0" err="1">
                <a:latin typeface="Arial"/>
                <a:ea typeface="+mn-lt"/>
                <a:cs typeface="+mn-lt"/>
              </a:rPr>
              <a:t>averageAnalogRead</a:t>
            </a:r>
            <a:r>
              <a:rPr lang="en-US" sz="1200" dirty="0">
                <a:latin typeface="Arial"/>
                <a:ea typeface="+mn-lt"/>
                <a:cs typeface="+mn-lt"/>
              </a:rPr>
              <a:t>(REF_3V3);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float </a:t>
            </a:r>
            <a:r>
              <a:rPr lang="en-US" sz="1200" dirty="0" err="1">
                <a:latin typeface="Arial"/>
                <a:ea typeface="+mn-lt"/>
                <a:cs typeface="+mn-lt"/>
              </a:rPr>
              <a:t>outputVoltage</a:t>
            </a:r>
            <a:r>
              <a:rPr lang="en-US" sz="1200" dirty="0">
                <a:latin typeface="Arial"/>
                <a:ea typeface="+mn-lt"/>
                <a:cs typeface="+mn-lt"/>
              </a:rPr>
              <a:t> = 3.3 / </a:t>
            </a:r>
            <a:r>
              <a:rPr lang="en-US" sz="1200" dirty="0" err="1">
                <a:latin typeface="Arial"/>
                <a:ea typeface="+mn-lt"/>
                <a:cs typeface="+mn-lt"/>
              </a:rPr>
              <a:t>refLevel</a:t>
            </a:r>
            <a:r>
              <a:rPr lang="en-US" sz="1200" dirty="0">
                <a:latin typeface="Arial"/>
                <a:ea typeface="+mn-lt"/>
                <a:cs typeface="+mn-lt"/>
              </a:rPr>
              <a:t> * </a:t>
            </a:r>
            <a:r>
              <a:rPr lang="en-US" sz="1200" dirty="0" err="1">
                <a:latin typeface="Arial"/>
                <a:ea typeface="+mn-lt"/>
                <a:cs typeface="+mn-lt"/>
              </a:rPr>
              <a:t>uvLevel</a:t>
            </a:r>
            <a:r>
              <a:rPr lang="en-US" sz="1200" dirty="0">
                <a:latin typeface="Arial"/>
                <a:ea typeface="+mn-lt"/>
                <a:cs typeface="+mn-lt"/>
              </a:rPr>
              <a:t>;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float </a:t>
            </a:r>
            <a:r>
              <a:rPr lang="en-US" sz="1200" dirty="0" err="1">
                <a:latin typeface="Arial"/>
                <a:ea typeface="+mn-lt"/>
                <a:cs typeface="+mn-lt"/>
              </a:rPr>
              <a:t>uvIntensity</a:t>
            </a:r>
            <a:r>
              <a:rPr lang="en-US" sz="1200" dirty="0">
                <a:latin typeface="Arial"/>
                <a:ea typeface="+mn-lt"/>
                <a:cs typeface="+mn-lt"/>
              </a:rPr>
              <a:t> = </a:t>
            </a:r>
            <a:r>
              <a:rPr lang="en-US" sz="1200" dirty="0" err="1">
                <a:latin typeface="Arial"/>
                <a:ea typeface="+mn-lt"/>
                <a:cs typeface="+mn-lt"/>
              </a:rPr>
              <a:t>mapfloat</a:t>
            </a:r>
            <a:r>
              <a:rPr lang="en-US" sz="1200" dirty="0">
                <a:latin typeface="Arial"/>
                <a:ea typeface="+mn-lt"/>
                <a:cs typeface="+mn-lt"/>
              </a:rPr>
              <a:t>(</a:t>
            </a:r>
            <a:r>
              <a:rPr lang="en-US" sz="1200" dirty="0" err="1">
                <a:latin typeface="Arial"/>
                <a:ea typeface="+mn-lt"/>
                <a:cs typeface="+mn-lt"/>
              </a:rPr>
              <a:t>outputVoltage</a:t>
            </a:r>
            <a:r>
              <a:rPr lang="en-US" sz="1200" dirty="0">
                <a:latin typeface="Arial"/>
                <a:ea typeface="+mn-lt"/>
                <a:cs typeface="+mn-lt"/>
              </a:rPr>
              <a:t>, 0.99, 2.8, 0.0, 15.0); // </a:t>
            </a:r>
            <a:r>
              <a:rPr lang="en-US" sz="1200" dirty="0" err="1">
                <a:latin typeface="Arial"/>
                <a:ea typeface="+mn-lt"/>
                <a:cs typeface="+mn-lt"/>
              </a:rPr>
              <a:t>Converta</a:t>
            </a:r>
            <a:r>
              <a:rPr lang="en-US" sz="1200" dirty="0">
                <a:latin typeface="Arial"/>
                <a:ea typeface="+mn-lt"/>
                <a:cs typeface="+mn-lt"/>
              </a:rPr>
              <a:t> a </a:t>
            </a:r>
            <a:r>
              <a:rPr lang="en-US" sz="1200" dirty="0" err="1">
                <a:latin typeface="Arial"/>
                <a:ea typeface="+mn-lt"/>
                <a:cs typeface="+mn-lt"/>
              </a:rPr>
              <a:t>voltagem</a:t>
            </a:r>
            <a:r>
              <a:rPr lang="en-US" sz="1200" dirty="0">
                <a:latin typeface="Arial"/>
                <a:ea typeface="+mn-lt"/>
                <a:cs typeface="+mn-lt"/>
              </a:rPr>
              <a:t> para um </a:t>
            </a:r>
            <a:r>
              <a:rPr lang="en-US" sz="1200" dirty="0" err="1">
                <a:latin typeface="Arial"/>
                <a:ea typeface="+mn-lt"/>
                <a:cs typeface="+mn-lt"/>
              </a:rPr>
              <a:t>nível</a:t>
            </a:r>
            <a:r>
              <a:rPr lang="en-US" sz="1200" dirty="0">
                <a:latin typeface="Arial"/>
                <a:ea typeface="+mn-lt"/>
                <a:cs typeface="+mn-lt"/>
              </a:rPr>
              <a:t> de </a:t>
            </a:r>
            <a:r>
              <a:rPr lang="en-US" sz="1200" dirty="0" err="1">
                <a:latin typeface="Arial"/>
                <a:ea typeface="+mn-lt"/>
                <a:cs typeface="+mn-lt"/>
              </a:rPr>
              <a:t>intensidade</a:t>
            </a:r>
            <a:r>
              <a:rPr lang="en-US" sz="1200" dirty="0">
                <a:latin typeface="Arial"/>
                <a:ea typeface="+mn-lt"/>
                <a:cs typeface="+mn-lt"/>
              </a:rPr>
              <a:t> de UV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val_d</a:t>
            </a:r>
            <a:r>
              <a:rPr lang="en-US" sz="1200" dirty="0">
                <a:latin typeface="Arial"/>
                <a:ea typeface="+mn-lt"/>
                <a:cs typeface="+mn-lt"/>
              </a:rPr>
              <a:t> = </a:t>
            </a:r>
            <a:r>
              <a:rPr lang="en-US" sz="1200" dirty="0" err="1">
                <a:latin typeface="Arial"/>
                <a:ea typeface="+mn-lt"/>
                <a:cs typeface="+mn-lt"/>
              </a:rPr>
              <a:t>digitalRead</a:t>
            </a:r>
            <a:r>
              <a:rPr lang="en-US" sz="1200" dirty="0">
                <a:latin typeface="Arial"/>
                <a:ea typeface="+mn-lt"/>
                <a:cs typeface="+mn-lt"/>
              </a:rPr>
              <a:t>(</a:t>
            </a:r>
            <a:r>
              <a:rPr lang="en-US" sz="1200" dirty="0" err="1">
                <a:latin typeface="Arial"/>
                <a:ea typeface="+mn-lt"/>
                <a:cs typeface="+mn-lt"/>
              </a:rPr>
              <a:t>pino_d</a:t>
            </a:r>
            <a:r>
              <a:rPr lang="en-US" sz="1200" dirty="0">
                <a:latin typeface="Arial"/>
                <a:ea typeface="+mn-lt"/>
                <a:cs typeface="+mn-lt"/>
              </a:rPr>
              <a:t>);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val_a</a:t>
            </a:r>
            <a:r>
              <a:rPr lang="en-US" sz="1200" dirty="0">
                <a:latin typeface="Arial"/>
                <a:ea typeface="+mn-lt"/>
                <a:cs typeface="+mn-lt"/>
              </a:rPr>
              <a:t> = </a:t>
            </a:r>
            <a:r>
              <a:rPr lang="en-US" sz="1200" dirty="0" err="1">
                <a:latin typeface="Arial"/>
                <a:ea typeface="+mn-lt"/>
                <a:cs typeface="+mn-lt"/>
              </a:rPr>
              <a:t>analogRead</a:t>
            </a:r>
            <a:r>
              <a:rPr lang="en-US" sz="1200" dirty="0">
                <a:latin typeface="Arial"/>
                <a:ea typeface="+mn-lt"/>
                <a:cs typeface="+mn-lt"/>
              </a:rPr>
              <a:t>(</a:t>
            </a:r>
            <a:r>
              <a:rPr lang="en-US" sz="1200" dirty="0" err="1">
                <a:latin typeface="Arial"/>
                <a:ea typeface="+mn-lt"/>
                <a:cs typeface="+mn-lt"/>
              </a:rPr>
              <a:t>pino_a</a:t>
            </a:r>
            <a:r>
              <a:rPr lang="en-US" sz="1200" dirty="0">
                <a:latin typeface="Arial"/>
                <a:ea typeface="+mn-lt"/>
                <a:cs typeface="+mn-lt"/>
              </a:rPr>
              <a:t>);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valor_analogico</a:t>
            </a:r>
            <a:r>
              <a:rPr lang="en-US" sz="1200" dirty="0">
                <a:latin typeface="Arial"/>
                <a:ea typeface="+mn-lt"/>
                <a:cs typeface="+mn-lt"/>
              </a:rPr>
              <a:t> = </a:t>
            </a:r>
            <a:r>
              <a:rPr lang="en-US" sz="1200" dirty="0" err="1">
                <a:latin typeface="Arial"/>
                <a:ea typeface="+mn-lt"/>
                <a:cs typeface="+mn-lt"/>
              </a:rPr>
              <a:t>analogRead</a:t>
            </a:r>
            <a:r>
              <a:rPr lang="en-US" sz="1200" dirty="0">
                <a:latin typeface="Arial"/>
                <a:ea typeface="+mn-lt"/>
                <a:cs typeface="+mn-lt"/>
              </a:rPr>
              <a:t>(</a:t>
            </a:r>
            <a:r>
              <a:rPr lang="en-US" sz="1200" dirty="0" err="1">
                <a:latin typeface="Arial"/>
                <a:ea typeface="+mn-lt"/>
                <a:cs typeface="+mn-lt"/>
              </a:rPr>
              <a:t>pino_sinal_analogico</a:t>
            </a:r>
            <a:r>
              <a:rPr lang="en-US" sz="1200" dirty="0">
                <a:latin typeface="Arial"/>
                <a:ea typeface="+mn-lt"/>
                <a:cs typeface="+mn-lt"/>
              </a:rPr>
              <a:t>);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if (!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ubidots.connected</a:t>
            </a:r>
            <a:r>
              <a:rPr lang="en-US" sz="1200" dirty="0">
                <a:latin typeface="Arial"/>
                <a:ea typeface="+mn-lt"/>
                <a:cs typeface="+mn-lt"/>
              </a:rPr>
              <a:t>())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{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 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ubidots.reconnect</a:t>
            </a:r>
            <a:r>
              <a:rPr lang="en-US" sz="1200" dirty="0">
                <a:latin typeface="Arial"/>
                <a:ea typeface="+mn-lt"/>
                <a:cs typeface="+mn-lt"/>
              </a:rPr>
              <a:t>();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}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if (abs(</a:t>
            </a:r>
            <a:r>
              <a:rPr lang="en-US" sz="1200" dirty="0" err="1">
                <a:latin typeface="Arial"/>
                <a:ea typeface="+mn-lt"/>
                <a:cs typeface="+mn-lt"/>
              </a:rPr>
              <a:t>millis</a:t>
            </a:r>
            <a:r>
              <a:rPr lang="en-US" sz="1200" dirty="0">
                <a:latin typeface="Arial"/>
                <a:ea typeface="+mn-lt"/>
                <a:cs typeface="+mn-lt"/>
              </a:rPr>
              <a:t>() - timer) &gt; PUBLISH_FREQUENCY) // triggers the routine every 5 seconds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{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 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ubidots.add</a:t>
            </a:r>
            <a:r>
              <a:rPr lang="en-US" sz="1200" dirty="0">
                <a:latin typeface="Arial"/>
                <a:ea typeface="+mn-lt"/>
                <a:cs typeface="+mn-lt"/>
              </a:rPr>
              <a:t>(VARIABLE_LABEL, </a:t>
            </a:r>
            <a:r>
              <a:rPr lang="en-US" sz="1200" dirty="0" err="1">
                <a:latin typeface="Arial"/>
                <a:ea typeface="+mn-lt"/>
                <a:cs typeface="+mn-lt"/>
              </a:rPr>
              <a:t>uvIntensity</a:t>
            </a:r>
            <a:r>
              <a:rPr lang="en-US" sz="1200" dirty="0">
                <a:latin typeface="Arial"/>
                <a:ea typeface="+mn-lt"/>
                <a:cs typeface="+mn-lt"/>
              </a:rPr>
              <a:t>); // Insert your variable Labels and the value to be sent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 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ubidots.add</a:t>
            </a:r>
            <a:r>
              <a:rPr lang="en-US" sz="1200" dirty="0">
                <a:latin typeface="Arial"/>
                <a:ea typeface="+mn-lt"/>
                <a:cs typeface="+mn-lt"/>
              </a:rPr>
              <a:t>(VARIABLE_LABEL_2, </a:t>
            </a:r>
            <a:r>
              <a:rPr lang="en-US" sz="1200" dirty="0" err="1">
                <a:latin typeface="Arial"/>
                <a:ea typeface="+mn-lt"/>
                <a:cs typeface="+mn-lt"/>
              </a:rPr>
              <a:t>bmp.readPressure</a:t>
            </a:r>
            <a:r>
              <a:rPr lang="en-US" sz="1200" dirty="0">
                <a:latin typeface="Arial"/>
                <a:ea typeface="+mn-lt"/>
                <a:cs typeface="+mn-lt"/>
              </a:rPr>
              <a:t>()); // Insert your variable Labels and the value to be sent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 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ubidots.add</a:t>
            </a:r>
            <a:r>
              <a:rPr lang="en-US" sz="1200" dirty="0">
                <a:latin typeface="Arial"/>
                <a:ea typeface="+mn-lt"/>
                <a:cs typeface="+mn-lt"/>
              </a:rPr>
              <a:t>(VARIABLE_LABEL_3, </a:t>
            </a:r>
            <a:r>
              <a:rPr lang="en-US" sz="1200" dirty="0" err="1">
                <a:latin typeface="Arial"/>
                <a:ea typeface="+mn-lt"/>
                <a:cs typeface="+mn-lt"/>
              </a:rPr>
              <a:t>bmp.readTemperature</a:t>
            </a:r>
            <a:r>
              <a:rPr lang="en-US" sz="1200" dirty="0">
                <a:latin typeface="Arial"/>
                <a:ea typeface="+mn-lt"/>
                <a:cs typeface="+mn-lt"/>
              </a:rPr>
              <a:t>()); // Insert your variable Labels and the value to be sent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 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ubidots.add</a:t>
            </a:r>
            <a:r>
              <a:rPr lang="en-US" sz="1200" dirty="0">
                <a:latin typeface="Arial"/>
                <a:ea typeface="+mn-lt"/>
                <a:cs typeface="+mn-lt"/>
              </a:rPr>
              <a:t>(VARIABLE_LABEL_4, </a:t>
            </a:r>
            <a:r>
              <a:rPr lang="en-US" sz="1200" dirty="0" err="1">
                <a:latin typeface="Arial"/>
                <a:ea typeface="+mn-lt"/>
                <a:cs typeface="+mn-lt"/>
              </a:rPr>
              <a:t>val_d</a:t>
            </a:r>
            <a:r>
              <a:rPr lang="en-US" sz="1200" dirty="0">
                <a:latin typeface="Arial"/>
                <a:ea typeface="+mn-lt"/>
                <a:cs typeface="+mn-lt"/>
              </a:rPr>
              <a:t>); // Insert your variable Labels and the value to be sent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 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ubidots.add</a:t>
            </a:r>
            <a:r>
              <a:rPr lang="en-US" sz="1200" dirty="0">
                <a:latin typeface="Arial"/>
                <a:ea typeface="+mn-lt"/>
                <a:cs typeface="+mn-lt"/>
              </a:rPr>
              <a:t>(VARIABLE_LABEL_5, </a:t>
            </a:r>
            <a:r>
              <a:rPr lang="en-US" sz="1200" dirty="0" err="1">
                <a:latin typeface="Arial"/>
                <a:ea typeface="+mn-lt"/>
                <a:cs typeface="+mn-lt"/>
              </a:rPr>
              <a:t>valor_analogico</a:t>
            </a:r>
            <a:r>
              <a:rPr lang="en-US" sz="1200" dirty="0">
                <a:latin typeface="Arial"/>
                <a:ea typeface="+mn-lt"/>
                <a:cs typeface="+mn-lt"/>
              </a:rPr>
              <a:t>); // Insert your variable Labels and the value to be sent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   </a:t>
            </a:r>
            <a:r>
              <a:rPr lang="en-US" sz="1200" dirty="0" err="1">
                <a:latin typeface="Arial"/>
                <a:ea typeface="+mn-lt"/>
                <a:cs typeface="+mn-lt"/>
              </a:rPr>
              <a:t>ubidots.publish</a:t>
            </a:r>
            <a:r>
              <a:rPr lang="en-US" sz="1200" dirty="0">
                <a:latin typeface="Arial"/>
                <a:ea typeface="+mn-lt"/>
                <a:cs typeface="+mn-lt"/>
              </a:rPr>
              <a:t>(DEVICE_LABEL);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   timer = </a:t>
            </a:r>
            <a:r>
              <a:rPr lang="en-US" sz="1200" dirty="0" err="1">
                <a:latin typeface="Arial"/>
                <a:ea typeface="+mn-lt"/>
                <a:cs typeface="+mn-lt"/>
              </a:rPr>
              <a:t>millis</a:t>
            </a:r>
            <a:r>
              <a:rPr lang="en-US" sz="1200" dirty="0">
                <a:latin typeface="Arial"/>
                <a:ea typeface="+mn-lt"/>
                <a:cs typeface="+mn-lt"/>
              </a:rPr>
              <a:t>(); </a:t>
            </a:r>
            <a:endParaRPr lang="en-US" sz="1200" dirty="0">
              <a:latin typeface="Arial"/>
              <a:cs typeface="Arial"/>
            </a:endParaRPr>
          </a:p>
          <a:p>
            <a:pPr algn="just"/>
            <a:r>
              <a:rPr lang="en-US" sz="1200" dirty="0">
                <a:latin typeface="Arial"/>
                <a:ea typeface="+mn-lt"/>
                <a:cs typeface="+mn-lt"/>
              </a:rPr>
              <a:t>  } </a:t>
            </a:r>
            <a:endParaRPr lang="en-US" sz="1200" dirty="0">
              <a:latin typeface="Arial"/>
              <a:cs typeface="Arial"/>
            </a:endParaRPr>
          </a:p>
          <a:p>
            <a:pPr algn="just"/>
            <a:endParaRPr lang="en-US" sz="1200" dirty="0">
              <a:latin typeface="Arial"/>
              <a:cs typeface="Calibri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0F19125-F78A-BAF8-7372-21DC53C79D6A}"/>
              </a:ext>
            </a:extLst>
          </p:cNvPr>
          <p:cNvSpPr txBox="1"/>
          <p:nvPr/>
        </p:nvSpPr>
        <p:spPr>
          <a:xfrm>
            <a:off x="8581437" y="707437"/>
            <a:ext cx="3599274" cy="32316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200" dirty="0"/>
              <a:t>  </a:t>
            </a:r>
            <a:r>
              <a:rPr lang="en-US" sz="1200" dirty="0" err="1"/>
              <a:t>ubidots.loop</a:t>
            </a:r>
            <a:r>
              <a:rPr lang="en-US" sz="1200" dirty="0"/>
              <a:t>();</a:t>
            </a:r>
          </a:p>
          <a:p>
            <a:pPr algn="just"/>
            <a:r>
              <a:rPr lang="en-US" sz="1200" dirty="0"/>
              <a:t>}</a:t>
            </a:r>
          </a:p>
          <a:p>
            <a:pPr algn="just"/>
            <a:r>
              <a:rPr lang="en-US" sz="1200" dirty="0"/>
              <a:t>int </a:t>
            </a:r>
            <a:r>
              <a:rPr lang="en-US" sz="1200" dirty="0" err="1"/>
              <a:t>averageAnalogRead</a:t>
            </a:r>
            <a:r>
              <a:rPr lang="en-US" sz="1200" dirty="0"/>
              <a:t>(int </a:t>
            </a:r>
            <a:r>
              <a:rPr lang="en-US" sz="1200" dirty="0" err="1"/>
              <a:t>pinToRead</a:t>
            </a:r>
            <a:r>
              <a:rPr lang="en-US" sz="1200" dirty="0"/>
              <a:t>)</a:t>
            </a:r>
          </a:p>
          <a:p>
            <a:pPr algn="just"/>
            <a:r>
              <a:rPr lang="en-US" sz="1200" dirty="0"/>
              <a:t>{</a:t>
            </a:r>
          </a:p>
          <a:p>
            <a:pPr algn="just"/>
            <a:r>
              <a:rPr lang="en-US" sz="1200" dirty="0"/>
              <a:t>  byte </a:t>
            </a:r>
            <a:r>
              <a:rPr lang="en-US" sz="1200" dirty="0" err="1"/>
              <a:t>numberOfReadings</a:t>
            </a:r>
            <a:r>
              <a:rPr lang="en-US" sz="1200" dirty="0"/>
              <a:t> = 8;</a:t>
            </a:r>
          </a:p>
          <a:p>
            <a:pPr algn="just"/>
            <a:r>
              <a:rPr lang="en-US" sz="1200" dirty="0"/>
              <a:t>  unsigned int </a:t>
            </a:r>
            <a:r>
              <a:rPr lang="en-US" sz="1200" dirty="0" err="1"/>
              <a:t>runningValue</a:t>
            </a:r>
            <a:r>
              <a:rPr lang="en-US" sz="1200" dirty="0"/>
              <a:t> = 0; </a:t>
            </a:r>
          </a:p>
          <a:p>
            <a:pPr algn="just"/>
            <a:r>
              <a:rPr lang="en-US" sz="1200" dirty="0"/>
              <a:t>  for(int x = 0 ; x &lt; </a:t>
            </a:r>
            <a:r>
              <a:rPr lang="en-US" sz="1200" dirty="0" err="1"/>
              <a:t>numberOfReadings</a:t>
            </a:r>
            <a:r>
              <a:rPr lang="en-US" sz="1200" dirty="0"/>
              <a:t> ; x++)</a:t>
            </a:r>
          </a:p>
          <a:p>
            <a:pPr algn="just"/>
            <a:r>
              <a:rPr lang="en-US" sz="1200" dirty="0"/>
              <a:t>    </a:t>
            </a:r>
            <a:r>
              <a:rPr lang="en-US" sz="1200" dirty="0" err="1"/>
              <a:t>runningValue</a:t>
            </a:r>
            <a:r>
              <a:rPr lang="en-US" sz="1200" dirty="0"/>
              <a:t> += </a:t>
            </a:r>
            <a:r>
              <a:rPr lang="en-US" sz="1200" dirty="0" err="1"/>
              <a:t>analogRead</a:t>
            </a:r>
            <a:r>
              <a:rPr lang="en-US" sz="1200" dirty="0"/>
              <a:t>(</a:t>
            </a:r>
            <a:r>
              <a:rPr lang="en-US" sz="1200" dirty="0" err="1"/>
              <a:t>pinToRead</a:t>
            </a:r>
            <a:r>
              <a:rPr lang="en-US" sz="1200" dirty="0"/>
              <a:t>);</a:t>
            </a:r>
          </a:p>
          <a:p>
            <a:pPr algn="just"/>
            <a:r>
              <a:rPr lang="en-US" sz="1200" dirty="0"/>
              <a:t>  </a:t>
            </a:r>
            <a:r>
              <a:rPr lang="en-US" sz="1200" dirty="0" err="1"/>
              <a:t>runningValue</a:t>
            </a:r>
            <a:r>
              <a:rPr lang="en-US" sz="1200" dirty="0"/>
              <a:t> /= </a:t>
            </a:r>
            <a:r>
              <a:rPr lang="en-US" sz="1200" dirty="0" err="1"/>
              <a:t>numberOfReadings</a:t>
            </a:r>
            <a:r>
              <a:rPr lang="en-US" sz="1200" dirty="0"/>
              <a:t>;</a:t>
            </a:r>
          </a:p>
          <a:p>
            <a:pPr algn="just"/>
            <a:r>
              <a:rPr lang="en-US" sz="1200" dirty="0"/>
              <a:t>  </a:t>
            </a:r>
            <a:r>
              <a:rPr lang="pt-BR" sz="1200" dirty="0" err="1"/>
              <a:t>return</a:t>
            </a:r>
            <a:r>
              <a:rPr lang="pt-BR" sz="1200" dirty="0"/>
              <a:t>(</a:t>
            </a:r>
            <a:r>
              <a:rPr lang="pt-BR" sz="1200" dirty="0" err="1"/>
              <a:t>runningValue</a:t>
            </a:r>
            <a:r>
              <a:rPr lang="pt-BR" sz="1200" dirty="0"/>
              <a:t>);</a:t>
            </a:r>
          </a:p>
          <a:p>
            <a:pPr algn="just"/>
            <a:r>
              <a:rPr lang="pt-BR" sz="1200" dirty="0"/>
              <a:t>}</a:t>
            </a:r>
          </a:p>
          <a:p>
            <a:pPr algn="just"/>
            <a:r>
              <a:rPr lang="en-US" sz="1200" dirty="0"/>
              <a:t>float </a:t>
            </a:r>
            <a:r>
              <a:rPr lang="en-US" sz="1200" dirty="0" err="1"/>
              <a:t>mapfloat</a:t>
            </a:r>
            <a:r>
              <a:rPr lang="en-US" sz="1200" dirty="0"/>
              <a:t>(float x, float </a:t>
            </a:r>
            <a:r>
              <a:rPr lang="en-US" sz="1200" dirty="0" err="1"/>
              <a:t>in_min</a:t>
            </a:r>
            <a:r>
              <a:rPr lang="en-US" sz="1200" dirty="0"/>
              <a:t>, float </a:t>
            </a:r>
            <a:r>
              <a:rPr lang="en-US" sz="1200" dirty="0" err="1"/>
              <a:t>in_max</a:t>
            </a:r>
            <a:r>
              <a:rPr lang="en-US" sz="1200" dirty="0"/>
              <a:t>, float </a:t>
            </a:r>
            <a:r>
              <a:rPr lang="en-US" sz="1200" dirty="0" err="1"/>
              <a:t>out_min</a:t>
            </a:r>
            <a:r>
              <a:rPr lang="en-US" sz="1200" dirty="0"/>
              <a:t>, float </a:t>
            </a:r>
            <a:r>
              <a:rPr lang="en-US" sz="1200" dirty="0" err="1"/>
              <a:t>out_max</a:t>
            </a:r>
            <a:r>
              <a:rPr lang="en-US" sz="1200" dirty="0"/>
              <a:t>)</a:t>
            </a:r>
          </a:p>
          <a:p>
            <a:pPr algn="just"/>
            <a:r>
              <a:rPr lang="en-US" sz="1200" dirty="0"/>
              <a:t>{</a:t>
            </a:r>
          </a:p>
          <a:p>
            <a:pPr algn="just"/>
            <a:r>
              <a:rPr lang="en-US" sz="1200" dirty="0"/>
              <a:t>  return (x - </a:t>
            </a:r>
            <a:r>
              <a:rPr lang="en-US" sz="1200" dirty="0" err="1"/>
              <a:t>in_min</a:t>
            </a:r>
            <a:r>
              <a:rPr lang="en-US" sz="1200" dirty="0"/>
              <a:t>) * (</a:t>
            </a:r>
            <a:r>
              <a:rPr lang="en-US" sz="1200" dirty="0" err="1"/>
              <a:t>out_max</a:t>
            </a:r>
            <a:r>
              <a:rPr lang="en-US" sz="1200" dirty="0"/>
              <a:t> - </a:t>
            </a:r>
            <a:r>
              <a:rPr lang="en-US" sz="1200" dirty="0" err="1"/>
              <a:t>out_min</a:t>
            </a:r>
            <a:r>
              <a:rPr lang="en-US" sz="1200" dirty="0"/>
              <a:t>) / (</a:t>
            </a:r>
            <a:r>
              <a:rPr lang="en-US" sz="1200" dirty="0" err="1"/>
              <a:t>in_max</a:t>
            </a:r>
            <a:r>
              <a:rPr lang="en-US" sz="1200" dirty="0"/>
              <a:t> - </a:t>
            </a:r>
            <a:r>
              <a:rPr lang="en-US" sz="1200" dirty="0" err="1"/>
              <a:t>in_min</a:t>
            </a:r>
            <a:r>
              <a:rPr lang="en-US" sz="1200" dirty="0"/>
              <a:t>) + </a:t>
            </a:r>
            <a:r>
              <a:rPr lang="en-US" sz="1200" dirty="0" err="1"/>
              <a:t>out_min</a:t>
            </a:r>
            <a:r>
              <a:rPr lang="en-US" sz="1200" dirty="0"/>
              <a:t>;</a:t>
            </a:r>
          </a:p>
          <a:p>
            <a:pPr algn="just"/>
            <a:r>
              <a:rPr lang="pt-BR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5260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FF9CE9-EFAF-FBBB-43A7-7DDE389FD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4000">
                <a:latin typeface="Arial"/>
                <a:cs typeface="Calibri Light"/>
              </a:rPr>
              <a:t>COMPONENTES ELETRÔNICOS</a:t>
            </a:r>
            <a:endParaRPr lang="pt-BR"/>
          </a:p>
        </p:txBody>
      </p:sp>
      <p:pic>
        <p:nvPicPr>
          <p:cNvPr id="5" name="Imagem 5" descr="Tela de um aparelho eletrônico&#10;&#10;Descrição gerada automaticamente">
            <a:extLst>
              <a:ext uri="{FF2B5EF4-FFF2-40B4-BE49-F238E27FC236}">
                <a16:creationId xmlns:a16="http://schemas.microsoft.com/office/drawing/2014/main" id="{112029D0-CA97-0D2E-01C9-51E1E572B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4987" y="2090262"/>
            <a:ext cx="3095625" cy="3781425"/>
          </a:xfrm>
        </p:spPr>
      </p:pic>
      <p:pic>
        <p:nvPicPr>
          <p:cNvPr id="6" name="Imagem 6">
            <a:extLst>
              <a:ext uri="{FF2B5EF4-FFF2-40B4-BE49-F238E27FC236}">
                <a16:creationId xmlns:a16="http://schemas.microsoft.com/office/drawing/2014/main" id="{93C6B8DC-895A-0BD5-CC94-142C3F655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880" y="1865298"/>
            <a:ext cx="3474720" cy="424500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A5BB2D4B-0B39-53E6-A0C7-90FE0E11F45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BR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6E5FFF3-03FC-D83D-3374-8B841A8EFF42}"/>
              </a:ext>
            </a:extLst>
          </p:cNvPr>
          <p:cNvSpPr txBox="1"/>
          <p:nvPr/>
        </p:nvSpPr>
        <p:spPr>
          <a:xfrm>
            <a:off x="1158815" y="5644551"/>
            <a:ext cx="4382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>
                <a:latin typeface="Arial"/>
                <a:cs typeface="Calibri"/>
              </a:rPr>
              <a:t>Microcontrolador ESP32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3524889-A450-56D3-37B9-F10EAC897F25}"/>
              </a:ext>
            </a:extLst>
          </p:cNvPr>
          <p:cNvSpPr txBox="1"/>
          <p:nvPr/>
        </p:nvSpPr>
        <p:spPr>
          <a:xfrm>
            <a:off x="5529533" y="2352136"/>
            <a:ext cx="628002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>
                <a:latin typeface="Arial"/>
                <a:ea typeface="+mn-lt"/>
                <a:cs typeface="+mn-lt"/>
              </a:rPr>
              <a:t>Conversor DC/DC Com Volt. - Step Down - LM2596</a:t>
            </a:r>
            <a:endParaRPr lang="pt-BR" sz="2000" b="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0947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4000">
                <a:latin typeface="Arial"/>
                <a:cs typeface="Arial"/>
              </a:rPr>
              <a:t>SENSORES ELETRÔNICOS</a:t>
            </a:r>
          </a:p>
        </p:txBody>
      </p:sp>
      <p:sp>
        <p:nvSpPr>
          <p:cNvPr id="6" name="Retângulo 5"/>
          <p:cNvSpPr/>
          <p:nvPr/>
        </p:nvSpPr>
        <p:spPr>
          <a:xfrm>
            <a:off x="-4123" y="2407341"/>
            <a:ext cx="5113098" cy="88562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pt-BR" sz="2000" b="1" dirty="0">
                <a:latin typeface="Arial"/>
                <a:cs typeface="Arial"/>
              </a:rPr>
              <a:t>Sensor de Luz Ultravioleta UV ML8511</a:t>
            </a:r>
          </a:p>
          <a:p>
            <a:pPr marL="1463040" indent="-365760" algn="ctr">
              <a:lnSpc>
                <a:spcPct val="150000"/>
              </a:lnSpc>
              <a:spcAft>
                <a:spcPts val="0"/>
              </a:spcAft>
            </a:pPr>
            <a:endParaRPr lang="pt-BR" sz="2400" dirty="0">
              <a:effectLst/>
              <a:latin typeface="Arial" panose="020B0604020202020204" pitchFamily="34" charset="0"/>
              <a:cs typeface="Arial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364831" y="5987462"/>
            <a:ext cx="3910570" cy="907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36501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2000" b="1" bmk="">
                <a:latin typeface="Arial"/>
                <a:cs typeface="Arial"/>
              </a:rPr>
              <a:t> Sensor de Pressão BMP280</a:t>
            </a:r>
          </a:p>
          <a:p>
            <a:pPr algn="just">
              <a:spcBef>
                <a:spcPct val="0"/>
              </a:spcBef>
              <a:spcAft>
                <a:spcPct val="0"/>
              </a:spcAft>
            </a:pPr>
            <a:endParaRPr lang="pt-BR" sz="24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</a:t>
            </a: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0" y="23241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5282546" y="2368952"/>
            <a:ext cx="3715647" cy="53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501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pt-BR" sz="2000" b="1">
                <a:latin typeface="Arial"/>
                <a:ea typeface="+mn-lt"/>
                <a:cs typeface="+mn-lt"/>
              </a:rPr>
              <a:t>Módulo Sensor de Chuva 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</a:t>
            </a: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6"/>
          <p:cNvSpPr>
            <a:spLocks noChangeArrowheads="1"/>
          </p:cNvSpPr>
          <p:nvPr/>
        </p:nvSpPr>
        <p:spPr bwMode="auto">
          <a:xfrm>
            <a:off x="7764104" y="59732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7034772" y="6011959"/>
            <a:ext cx="533905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2000" b="1">
                <a:latin typeface="Arial"/>
                <a:cs typeface="Arial"/>
              </a:rPr>
              <a:t>Sensor de Umidade do Solo - Higrômetro</a:t>
            </a:r>
          </a:p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pt-BR" sz="1200">
                <a:latin typeface="Arial"/>
                <a:cs typeface="Arial"/>
              </a:rPr>
              <a:t>                                                       </a:t>
            </a:r>
            <a:endParaRPr lang="pt-BR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  <a:cs typeface="Arial"/>
            </a:endParaRPr>
          </a:p>
        </p:txBody>
      </p:sp>
      <p:pic>
        <p:nvPicPr>
          <p:cNvPr id="3" name="Imagem 3">
            <a:extLst>
              <a:ext uri="{FF2B5EF4-FFF2-40B4-BE49-F238E27FC236}">
                <a16:creationId xmlns:a16="http://schemas.microsoft.com/office/drawing/2014/main" id="{A51DE9E9-24E3-08DC-9B73-497247082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22" y="2809505"/>
            <a:ext cx="2214996" cy="2214996"/>
          </a:xfrm>
          <a:prstGeom prst="rect">
            <a:avLst/>
          </a:prstGeom>
        </p:spPr>
      </p:pic>
      <p:pic>
        <p:nvPicPr>
          <p:cNvPr id="4" name="Imagem 11">
            <a:extLst>
              <a:ext uri="{FF2B5EF4-FFF2-40B4-BE49-F238E27FC236}">
                <a16:creationId xmlns:a16="http://schemas.microsoft.com/office/drawing/2014/main" id="{08D6E128-A406-409A-2F0A-17B7905DD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574" y="2773162"/>
            <a:ext cx="2214995" cy="2214995"/>
          </a:xfrm>
          <a:prstGeom prst="rect">
            <a:avLst/>
          </a:prstGeom>
        </p:spPr>
      </p:pic>
      <p:pic>
        <p:nvPicPr>
          <p:cNvPr id="13" name="Imagem 13" descr="Uma imagem contendo Diagrama&#10;&#10;Descrição gerada automaticamente">
            <a:extLst>
              <a:ext uri="{FF2B5EF4-FFF2-40B4-BE49-F238E27FC236}">
                <a16:creationId xmlns:a16="http://schemas.microsoft.com/office/drawing/2014/main" id="{54213C12-14F2-F074-09A3-4563C9FE7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8741" y="3666754"/>
            <a:ext cx="2214996" cy="2214996"/>
          </a:xfrm>
          <a:prstGeom prst="rect">
            <a:avLst/>
          </a:prstGeom>
        </p:spPr>
      </p:pic>
      <p:pic>
        <p:nvPicPr>
          <p:cNvPr id="14" name="Imagem 14">
            <a:extLst>
              <a:ext uri="{FF2B5EF4-FFF2-40B4-BE49-F238E27FC236}">
                <a16:creationId xmlns:a16="http://schemas.microsoft.com/office/drawing/2014/main" id="{BA6D566D-4A1B-001F-44E7-08F706818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3495" y="3664955"/>
            <a:ext cx="2210911" cy="222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592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9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214FBD-68AA-46D8-82EC-4ABBD25D2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641" y="291090"/>
            <a:ext cx="11861468" cy="75455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CRONOGRAMA</a:t>
            </a:r>
            <a:endParaRPr lang="pt-BR">
              <a:ea typeface="+mj-ea"/>
              <a:cs typeface="+mj-cs"/>
            </a:endParaRPr>
          </a:p>
        </p:txBody>
      </p:sp>
      <p:pic>
        <p:nvPicPr>
          <p:cNvPr id="3" name="Imagem 3" descr="Gráfico, Gráfico de barras&#10;&#10;Descrição gerada automaticamente">
            <a:extLst>
              <a:ext uri="{FF2B5EF4-FFF2-40B4-BE49-F238E27FC236}">
                <a16:creationId xmlns:a16="http://schemas.microsoft.com/office/drawing/2014/main" id="{993EA43E-4EA9-EC17-A4DF-ECAA4BA5B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73" y="1138211"/>
            <a:ext cx="5919849" cy="3661238"/>
          </a:xfrm>
          <a:prstGeom prst="rect">
            <a:avLst/>
          </a:prstGeom>
        </p:spPr>
      </p:pic>
      <p:pic>
        <p:nvPicPr>
          <p:cNvPr id="4" name="Imagem 4" descr="Gráfico, Gráfico de barras&#10;&#10;Descrição gerada automaticamente">
            <a:extLst>
              <a:ext uri="{FF2B5EF4-FFF2-40B4-BE49-F238E27FC236}">
                <a16:creationId xmlns:a16="http://schemas.microsoft.com/office/drawing/2014/main" id="{CA8597AE-1EFE-C8FF-3FE0-AC014A566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802" y="1142067"/>
            <a:ext cx="5444835" cy="3653528"/>
          </a:xfrm>
          <a:prstGeom prst="rect">
            <a:avLst/>
          </a:prstGeom>
        </p:spPr>
      </p:pic>
      <p:pic>
        <p:nvPicPr>
          <p:cNvPr id="8" name="Imagem 8">
            <a:extLst>
              <a:ext uri="{FF2B5EF4-FFF2-40B4-BE49-F238E27FC236}">
                <a16:creationId xmlns:a16="http://schemas.microsoft.com/office/drawing/2014/main" id="{4FD7A798-C9CC-D9E0-38FA-7EBD1F5A1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0842" y="5079671"/>
            <a:ext cx="4138549" cy="137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7564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B1206B-C110-4FD2-B691-B532E3C70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latin typeface="+mj-lt"/>
                <a:ea typeface="+mj-ea"/>
                <a:cs typeface="+mj-cs"/>
              </a:rPr>
              <a:t>TABELA DE CUSTOS </a:t>
            </a:r>
            <a:r>
              <a:rPr lang="en-US" sz="5400"/>
              <a:t>MATERIAIS</a:t>
            </a:r>
            <a:endParaRPr lang="pt-BR">
              <a:cs typeface="Calibri Light" panose="020F03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115E43-049F-4FA8-851F-A790957F2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Espaço Reservado para Conteúdo 6">
            <a:extLst>
              <a:ext uri="{FF2B5EF4-FFF2-40B4-BE49-F238E27FC236}">
                <a16:creationId xmlns:a16="http://schemas.microsoft.com/office/drawing/2014/main" id="{F00C43DA-9FD7-787A-AA0D-F4CB7720DB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4569978"/>
              </p:ext>
            </p:extLst>
          </p:nvPr>
        </p:nvGraphicFramePr>
        <p:xfrm>
          <a:off x="866955" y="2098795"/>
          <a:ext cx="10515600" cy="33318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11707993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5154766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408739175"/>
                    </a:ext>
                  </a:extLst>
                </a:gridCol>
              </a:tblGrid>
              <a:tr h="222885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600">
                          <a:effectLst/>
                        </a:rPr>
                        <a:t>LISTA MATERIAL ESTAÇÃO METEOROLÓGICA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207662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Especificação Completa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Quantidade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Preço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1515374584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Placa DOIT ESP32 - ESP32-WROOM-32D - WiFi / Bluetooth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R$ 63,00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344298167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Sensor de Pressão e Temperatura BMP180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R$ 10,22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3128039641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Sensor de Luz Ultravioleta UV ML8511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R$ 41,00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2967202473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Sensor de chuva yl-83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R$ 7,30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2116950901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Borne KRE KF128 2 Vias - Azul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8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R$ 10,40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1349560071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Conversor DC/DC Com Volt. - Step Down - LM2596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R$ 25,50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2604108513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Placa Padrão Tipo Ilha 10x10 cm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R$ 18,90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778541119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Sensor de Umidade do Solo - Higrômetro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R$ 8,90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3415233500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Caixa de Passagem 10x10x5mm IP55 Steck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R$ 29,99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2772137863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Fonte 12v 1a Bivolt </a:t>
                      </a:r>
                      <a:r>
                        <a:rPr lang="pt-BR" sz="1200" err="1">
                          <a:effectLst/>
                        </a:rPr>
                        <a:t>Automatica</a:t>
                      </a:r>
                      <a:r>
                        <a:rPr lang="pt-BR" sz="1200">
                          <a:effectLst/>
                        </a:rPr>
                        <a:t> P4 </a:t>
                      </a:r>
                      <a:r>
                        <a:rPr lang="pt-BR" sz="1200" err="1">
                          <a:effectLst/>
                        </a:rPr>
                        <a:t>Camera</a:t>
                      </a:r>
                      <a:r>
                        <a:rPr lang="pt-BR" sz="1200">
                          <a:effectLst/>
                        </a:rPr>
                        <a:t> Fita Led </a:t>
                      </a:r>
                      <a:r>
                        <a:rPr lang="pt-BR" sz="1200" err="1">
                          <a:effectLst/>
                        </a:rPr>
                        <a:t>Cftv</a:t>
                      </a:r>
                      <a:r>
                        <a:rPr lang="pt-BR" sz="1200">
                          <a:effectLst/>
                        </a:rPr>
                        <a:t> Modem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R$ 16,39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2379857151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pPr algn="l"/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TOTAL: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R$ 231,60</a:t>
                      </a:r>
                      <a:endParaRPr lang="pt-BR">
                        <a:effectLst/>
                      </a:endParaRPr>
                    </a:p>
                  </a:txBody>
                  <a:tcPr marL="44450" marR="44450" marT="9525" marB="9525" anchor="b"/>
                </a:tc>
                <a:extLst>
                  <a:ext uri="{0D108BD9-81ED-4DB2-BD59-A6C34878D82A}">
                    <a16:rowId xmlns:a16="http://schemas.microsoft.com/office/drawing/2014/main" val="2626644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6645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02979" y="42164"/>
            <a:ext cx="6769768" cy="1325563"/>
          </a:xfrm>
        </p:spPr>
        <p:txBody>
          <a:bodyPr>
            <a:normAutofit/>
          </a:bodyPr>
          <a:lstStyle/>
          <a:p>
            <a:r>
              <a:rPr lang="pt-BR" sz="4000">
                <a:latin typeface="Arial" panose="020B0604020202020204" pitchFamily="34" charset="0"/>
                <a:cs typeface="Arial" panose="020B0604020202020204" pitchFamily="34" charset="0"/>
              </a:rPr>
              <a:t>INTEGRANTES DO GRUPO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61738" y="1953961"/>
            <a:ext cx="6525126" cy="43024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000">
                <a:latin typeface="Arial"/>
                <a:cs typeface="Arial"/>
              </a:rPr>
              <a:t>Diego Castan;</a:t>
            </a:r>
            <a:endParaRPr lang="pt-BR"/>
          </a:p>
          <a:p>
            <a:r>
              <a:rPr lang="pt-BR" sz="2000">
                <a:latin typeface="Arial" panose="020B0604020202020204" pitchFamily="34" charset="0"/>
                <a:cs typeface="Arial" panose="020B0604020202020204" pitchFamily="34" charset="0"/>
              </a:rPr>
              <a:t>Mario Guilherme;</a:t>
            </a:r>
          </a:p>
          <a:p>
            <a:r>
              <a:rPr lang="pt-BR" sz="2000">
                <a:latin typeface="Arial" panose="020B0604020202020204" pitchFamily="34" charset="0"/>
                <a:cs typeface="Arial" panose="020B0604020202020204" pitchFamily="34" charset="0"/>
              </a:rPr>
              <a:t>Nicolas Carvalho.</a:t>
            </a:r>
          </a:p>
          <a:p>
            <a:endParaRPr lang="pt-BR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08D18E7E-572F-65E9-7704-6305D2E24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80000">
            <a:off x="495060" y="5575859"/>
            <a:ext cx="500332" cy="44282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8F0584E-47DF-5368-1CB5-0FBD233D8C46}"/>
              </a:ext>
            </a:extLst>
          </p:cNvPr>
          <p:cNvSpPr txBox="1"/>
          <p:nvPr/>
        </p:nvSpPr>
        <p:spPr>
          <a:xfrm>
            <a:off x="956734" y="5613400"/>
            <a:ext cx="4027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Arial"/>
                <a:cs typeface="Arial"/>
              </a:rPr>
              <a:t>Diego.lopes@portalsesisp.org.br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0061237-15C2-FA59-2A46-DFDFDF058EA2}"/>
              </a:ext>
            </a:extLst>
          </p:cNvPr>
          <p:cNvSpPr txBox="1"/>
          <p:nvPr/>
        </p:nvSpPr>
        <p:spPr>
          <a:xfrm>
            <a:off x="956734" y="5980289"/>
            <a:ext cx="401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Arial"/>
              </a:rPr>
              <a:t>Mario.menezes@portalsesisp.org.br</a:t>
            </a:r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0A9161D-0131-9C57-A46E-8A2633B36B82}"/>
              </a:ext>
            </a:extLst>
          </p:cNvPr>
          <p:cNvSpPr txBox="1"/>
          <p:nvPr/>
        </p:nvSpPr>
        <p:spPr>
          <a:xfrm>
            <a:off x="956734" y="6347177"/>
            <a:ext cx="39708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Arial"/>
              </a:rPr>
              <a:t>Nicolas.silva26@portalsesisp.org.br</a:t>
            </a:r>
            <a:endParaRPr lang="pt-BR"/>
          </a:p>
        </p:txBody>
      </p:sp>
      <p:pic>
        <p:nvPicPr>
          <p:cNvPr id="8" name="Imagem 4">
            <a:extLst>
              <a:ext uri="{FF2B5EF4-FFF2-40B4-BE49-F238E27FC236}">
                <a16:creationId xmlns:a16="http://schemas.microsoft.com/office/drawing/2014/main" id="{4AAAD47C-95D1-2147-51F0-6D90310C5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80000">
            <a:off x="495060" y="5942748"/>
            <a:ext cx="500332" cy="442823"/>
          </a:xfrm>
          <a:prstGeom prst="rect">
            <a:avLst/>
          </a:prstGeom>
        </p:spPr>
      </p:pic>
      <p:pic>
        <p:nvPicPr>
          <p:cNvPr id="9" name="Imagem 4">
            <a:extLst>
              <a:ext uri="{FF2B5EF4-FFF2-40B4-BE49-F238E27FC236}">
                <a16:creationId xmlns:a16="http://schemas.microsoft.com/office/drawing/2014/main" id="{F7623EB8-4811-23AE-36F8-069290550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80000">
            <a:off x="495060" y="6309637"/>
            <a:ext cx="500332" cy="442823"/>
          </a:xfrm>
          <a:prstGeom prst="rect">
            <a:avLst/>
          </a:prstGeom>
        </p:spPr>
      </p:pic>
      <p:pic>
        <p:nvPicPr>
          <p:cNvPr id="10" name="Imagem 10" descr="Forma, Ícone, Seta&#10;&#10;Descrição gerada automaticamente">
            <a:extLst>
              <a:ext uri="{FF2B5EF4-FFF2-40B4-BE49-F238E27FC236}">
                <a16:creationId xmlns:a16="http://schemas.microsoft.com/office/drawing/2014/main" id="{AEA50D3D-BF40-F714-32C5-EEB55386D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694" y="5655025"/>
            <a:ext cx="275168" cy="28928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3798D64-1855-A835-03C6-A755A0B1B3A7}"/>
              </a:ext>
            </a:extLst>
          </p:cNvPr>
          <p:cNvSpPr txBox="1"/>
          <p:nvPr/>
        </p:nvSpPr>
        <p:spPr>
          <a:xfrm>
            <a:off x="5373511" y="598028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Arial"/>
                <a:cs typeface="Arial"/>
              </a:rPr>
              <a:t>(19)99635-0133</a:t>
            </a:r>
          </a:p>
        </p:txBody>
      </p:sp>
      <p:pic>
        <p:nvPicPr>
          <p:cNvPr id="12" name="Imagem 10" descr="Forma, Ícone, Seta&#10;&#10;Descrição gerada automaticamente">
            <a:extLst>
              <a:ext uri="{FF2B5EF4-FFF2-40B4-BE49-F238E27FC236}">
                <a16:creationId xmlns:a16="http://schemas.microsoft.com/office/drawing/2014/main" id="{B0D59126-A95F-7B9F-561E-2F2B9C5B0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8561" y="6388803"/>
            <a:ext cx="275168" cy="289280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880305D3-3019-6C4D-1BB8-39BA8FD28DE5}"/>
              </a:ext>
            </a:extLst>
          </p:cNvPr>
          <p:cNvSpPr txBox="1"/>
          <p:nvPr/>
        </p:nvSpPr>
        <p:spPr>
          <a:xfrm>
            <a:off x="5407378" y="634717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Arial"/>
              </a:rPr>
              <a:t>(19)991846235</a:t>
            </a:r>
            <a:endParaRPr lang="pt-BR"/>
          </a:p>
        </p:txBody>
      </p:sp>
      <p:pic>
        <p:nvPicPr>
          <p:cNvPr id="14" name="Imagem 10" descr="Forma, Ícone, Seta&#10;&#10;Descrição gerada automaticamente">
            <a:extLst>
              <a:ext uri="{FF2B5EF4-FFF2-40B4-BE49-F238E27FC236}">
                <a16:creationId xmlns:a16="http://schemas.microsoft.com/office/drawing/2014/main" id="{819CDE37-7017-22DA-A62B-2F027E0C0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694" y="6021914"/>
            <a:ext cx="275168" cy="289280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737215CB-4190-5DA7-1C27-8FC8F003D487}"/>
              </a:ext>
            </a:extLst>
          </p:cNvPr>
          <p:cNvSpPr txBox="1"/>
          <p:nvPr/>
        </p:nvSpPr>
        <p:spPr>
          <a:xfrm>
            <a:off x="5373510" y="560647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Arial"/>
                <a:cs typeface="Arial"/>
              </a:rPr>
              <a:t>(19)99989-2726</a:t>
            </a:r>
          </a:p>
        </p:txBody>
      </p:sp>
      <p:pic>
        <p:nvPicPr>
          <p:cNvPr id="17" name="Imagem 4">
            <a:extLst>
              <a:ext uri="{FF2B5EF4-FFF2-40B4-BE49-F238E27FC236}">
                <a16:creationId xmlns:a16="http://schemas.microsoft.com/office/drawing/2014/main" id="{AE4DC7A8-88CE-1CA1-B5EE-81210B6E7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80000">
            <a:off x="7306023" y="5566451"/>
            <a:ext cx="500332" cy="442823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B399484E-7087-AAD3-A172-C17E994ADE82}"/>
              </a:ext>
            </a:extLst>
          </p:cNvPr>
          <p:cNvSpPr txBox="1"/>
          <p:nvPr/>
        </p:nvSpPr>
        <p:spPr>
          <a:xfrm>
            <a:off x="7720660" y="5613400"/>
            <a:ext cx="4027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Arial"/>
                <a:cs typeface="Arial"/>
              </a:rPr>
              <a:t>Diego.lopes@portalsesisp.org.br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F3580EE-DAC3-6FB7-A226-95A6EBBB46A8}"/>
              </a:ext>
            </a:extLst>
          </p:cNvPr>
          <p:cNvSpPr txBox="1"/>
          <p:nvPr/>
        </p:nvSpPr>
        <p:spPr>
          <a:xfrm>
            <a:off x="7720660" y="5980289"/>
            <a:ext cx="401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Arial"/>
              </a:rPr>
              <a:t>Mario.menezesilva@gmail.com</a:t>
            </a:r>
            <a:endParaRPr lang="pt-BR"/>
          </a:p>
        </p:txBody>
      </p:sp>
      <p:pic>
        <p:nvPicPr>
          <p:cNvPr id="20" name="Imagem 4">
            <a:extLst>
              <a:ext uri="{FF2B5EF4-FFF2-40B4-BE49-F238E27FC236}">
                <a16:creationId xmlns:a16="http://schemas.microsoft.com/office/drawing/2014/main" id="{03754757-4897-B338-E599-45A23533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80000">
            <a:off x="7306023" y="5942748"/>
            <a:ext cx="500332" cy="442823"/>
          </a:xfrm>
          <a:prstGeom prst="rect">
            <a:avLst/>
          </a:prstGeom>
        </p:spPr>
      </p:pic>
      <p:pic>
        <p:nvPicPr>
          <p:cNvPr id="21" name="Imagem 4">
            <a:extLst>
              <a:ext uri="{FF2B5EF4-FFF2-40B4-BE49-F238E27FC236}">
                <a16:creationId xmlns:a16="http://schemas.microsoft.com/office/drawing/2014/main" id="{C90C648A-41B9-A0CB-13A7-57272CCFC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80000">
            <a:off x="7306023" y="6319044"/>
            <a:ext cx="500332" cy="442823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2C057566-9559-C6A7-81C2-5F74C9DEE70C}"/>
              </a:ext>
            </a:extLst>
          </p:cNvPr>
          <p:cNvSpPr txBox="1"/>
          <p:nvPr/>
        </p:nvSpPr>
        <p:spPr>
          <a:xfrm>
            <a:off x="7739475" y="6356584"/>
            <a:ext cx="397086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Arial"/>
              </a:rPr>
              <a:t>Nicolascarvalho1306@gmail.com</a:t>
            </a:r>
            <a:endParaRPr lang="pt-BR">
              <a:latin typeface="Calibri" panose="020F0502020204030204"/>
              <a:cs typeface="Calibri" panose="020F0502020204030204"/>
            </a:endParaRPr>
          </a:p>
          <a:p>
            <a:endParaRPr lang="pt-BR">
              <a:latin typeface="Arial"/>
              <a:cs typeface="Arial"/>
            </a:endParaRPr>
          </a:p>
        </p:txBody>
      </p:sp>
      <p:pic>
        <p:nvPicPr>
          <p:cNvPr id="24" name="Imagem 24" descr="Homem com óculos de grau em frente a computador&#10;&#10;Descrição gerada automaticamente">
            <a:extLst>
              <a:ext uri="{FF2B5EF4-FFF2-40B4-BE49-F238E27FC236}">
                <a16:creationId xmlns:a16="http://schemas.microsoft.com/office/drawing/2014/main" id="{330DF639-B467-58FC-AE90-5964825907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770" y="1822213"/>
            <a:ext cx="2263424" cy="2291646"/>
          </a:xfrm>
          <a:prstGeom prst="rect">
            <a:avLst/>
          </a:prstGeom>
        </p:spPr>
      </p:pic>
      <p:pic>
        <p:nvPicPr>
          <p:cNvPr id="25" name="Imagem 25">
            <a:extLst>
              <a:ext uri="{FF2B5EF4-FFF2-40B4-BE49-F238E27FC236}">
                <a16:creationId xmlns:a16="http://schemas.microsoft.com/office/drawing/2014/main" id="{A4F88030-0CE1-8BD4-2E87-1A6BA0477D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04" t="32447" r="-1215" b="228"/>
          <a:stretch/>
        </p:blipFill>
        <p:spPr>
          <a:xfrm>
            <a:off x="6594182" y="1824282"/>
            <a:ext cx="1929108" cy="2290485"/>
          </a:xfrm>
          <a:prstGeom prst="rect">
            <a:avLst/>
          </a:prstGeom>
        </p:spPr>
      </p:pic>
      <p:pic>
        <p:nvPicPr>
          <p:cNvPr id="16" name="Imagem 22" descr="Homem com camiseta preta&#10;&#10;Descrição gerada automaticamente">
            <a:extLst>
              <a:ext uri="{FF2B5EF4-FFF2-40B4-BE49-F238E27FC236}">
                <a16:creationId xmlns:a16="http://schemas.microsoft.com/office/drawing/2014/main" id="{D0A07EF0-BFD9-6F8E-2084-3AED4FFD99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2399" y="1826985"/>
            <a:ext cx="1763486" cy="228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835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B1206B-C110-4FD2-B691-B532E3C70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kern="1200">
                <a:latin typeface="+mj-lt"/>
                <a:ea typeface="+mj-ea"/>
                <a:cs typeface="+mj-cs"/>
              </a:rPr>
              <a:t>TABELA DE CUSTOS </a:t>
            </a:r>
            <a:r>
              <a:rPr lang="en-US" sz="5400"/>
              <a:t>MÃO DE OBRA</a:t>
            </a:r>
            <a:endParaRPr lang="en-US" sz="5400" kern="12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115E43-049F-4FA8-851F-A790957F2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m 5" descr="Tabela&#10;&#10;Descrição gerada automaticamente">
            <a:extLst>
              <a:ext uri="{FF2B5EF4-FFF2-40B4-BE49-F238E27FC236}">
                <a16:creationId xmlns:a16="http://schemas.microsoft.com/office/drawing/2014/main" id="{08EDEF92-16BB-D7CC-4BD9-55FD41DD2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3025" y="1585160"/>
            <a:ext cx="9505950" cy="1447800"/>
          </a:xfrm>
        </p:spPr>
      </p:pic>
    </p:spTree>
    <p:extLst>
      <p:ext uri="{BB962C8B-B14F-4D97-AF65-F5344CB8AC3E}">
        <p14:creationId xmlns:p14="http://schemas.microsoft.com/office/powerpoint/2010/main" val="3405079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EE0DDA-666F-AA40-D7ED-CEB9575EC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RESULTADOS E DISCUSSÕES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2C959-67CB-23D3-E1C5-C7BB6FBB2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Produto Final;</a:t>
            </a:r>
          </a:p>
          <a:p>
            <a:r>
              <a:rPr lang="pt-BR" dirty="0"/>
              <a:t>Impacto do Projeto.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54FBEE2-1C06-423E-992F-181A9B24F00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3" b="15421"/>
          <a:stretch/>
        </p:blipFill>
        <p:spPr>
          <a:xfrm>
            <a:off x="4929909" y="2155871"/>
            <a:ext cx="3018701" cy="326043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3388115-27E7-4BCC-8279-071842B177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42"/>
          <a:stretch/>
        </p:blipFill>
        <p:spPr>
          <a:xfrm>
            <a:off x="8534400" y="2155871"/>
            <a:ext cx="3089161" cy="326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725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689AD1-2725-4766-8694-F8A078F3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MELHORIAS FUTURAS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283F68-8689-46D7-AF34-0D8567BAD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Novos Sensores;</a:t>
            </a:r>
          </a:p>
          <a:p>
            <a:r>
              <a:rPr lang="pt-BR" dirty="0"/>
              <a:t>Nova caixa para o projeto.</a:t>
            </a:r>
          </a:p>
        </p:txBody>
      </p:sp>
      <p:pic>
        <p:nvPicPr>
          <p:cNvPr id="6146" name="Picture 2" descr="Sensor de Umidade e Temperatura DHT11 - Usinainfo">
            <a:extLst>
              <a:ext uri="{FF2B5EF4-FFF2-40B4-BE49-F238E27FC236}">
                <a16:creationId xmlns:a16="http://schemas.microsoft.com/office/drawing/2014/main" id="{C9DE5582-D26B-400C-987A-101443E36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818" y="3718213"/>
            <a:ext cx="2779921" cy="2100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Anemômetro Arduino para Estação Meteorológica - SV10 - Usinainfo">
            <a:extLst>
              <a:ext uri="{FF2B5EF4-FFF2-40B4-BE49-F238E27FC236}">
                <a16:creationId xmlns:a16="http://schemas.microsoft.com/office/drawing/2014/main" id="{EF38B3FF-AF95-4F4D-84AF-C084142FA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733" y="3718213"/>
            <a:ext cx="2782449" cy="2100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EA7CF8D-937C-4D24-B768-4D1A3D5A2879}"/>
              </a:ext>
            </a:extLst>
          </p:cNvPr>
          <p:cNvSpPr txBox="1"/>
          <p:nvPr/>
        </p:nvSpPr>
        <p:spPr>
          <a:xfrm>
            <a:off x="1770848" y="5818909"/>
            <a:ext cx="3121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Sensor de umidade do ar (DHT11)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8AC1F55-A28D-4124-B2EF-9DF0F823C866}"/>
              </a:ext>
            </a:extLst>
          </p:cNvPr>
          <p:cNvSpPr txBox="1"/>
          <p:nvPr/>
        </p:nvSpPr>
        <p:spPr>
          <a:xfrm>
            <a:off x="7299261" y="5853797"/>
            <a:ext cx="3121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Sensor de vento (Anemômetro)</a:t>
            </a:r>
          </a:p>
        </p:txBody>
      </p:sp>
    </p:spTree>
    <p:extLst>
      <p:ext uri="{BB962C8B-B14F-4D97-AF65-F5344CB8AC3E}">
        <p14:creationId xmlns:p14="http://schemas.microsoft.com/office/powerpoint/2010/main" val="2411968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AD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80338" y="230187"/>
            <a:ext cx="4431323" cy="1325563"/>
          </a:xfrm>
        </p:spPr>
        <p:txBody>
          <a:bodyPr>
            <a:normAutofit/>
          </a:bodyPr>
          <a:lstStyle/>
          <a:p>
            <a:pPr algn="ctr"/>
            <a:r>
              <a:rPr lang="pt-BR" sz="4000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Contexto</a:t>
            </a:r>
          </a:p>
          <a:p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Problemática</a:t>
            </a:r>
          </a:p>
          <a:p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</a:p>
          <a:p>
            <a:r>
              <a:rPr lang="pt-BR">
                <a:latin typeface="Arial"/>
                <a:cs typeface="Arial"/>
              </a:rPr>
              <a:t>Justificativa</a:t>
            </a:r>
          </a:p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C4C7BCF-A6A9-47B6-83EA-CB62E73938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19" t="646" r="1940" b="-646"/>
          <a:stretch/>
        </p:blipFill>
        <p:spPr>
          <a:xfrm>
            <a:off x="5407061" y="1285875"/>
            <a:ext cx="5946739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48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A81E7530-396C-45F0-92F4-A885648D1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lide de apresentação de TCC pronto: veja os melhores modelos e dicas">
            <a:extLst>
              <a:ext uri="{FF2B5EF4-FFF2-40B4-BE49-F238E27FC236}">
                <a16:creationId xmlns:a16="http://schemas.microsoft.com/office/drawing/2014/main" id="{73156779-D340-4E22-B073-683F6522E9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" r="3661"/>
          <a:stretch/>
        </p:blipFill>
        <p:spPr bwMode="auto">
          <a:xfrm>
            <a:off x="603671" y="-1"/>
            <a:ext cx="1158832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1989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66649" y="721805"/>
            <a:ext cx="3874686" cy="21475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100" kern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REFERENCIAL TEÓRICO</a:t>
            </a:r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61" name="Group 2060">
            <a:extLst>
              <a:ext uri="{FF2B5EF4-FFF2-40B4-BE49-F238E27FC236}">
                <a16:creationId xmlns:a16="http://schemas.microsoft.com/office/drawing/2014/main" id="{81DE8B58-F373-409E-A253-4380A660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2062" name="Rectangle 64">
              <a:extLst>
                <a:ext uri="{FF2B5EF4-FFF2-40B4-BE49-F238E27FC236}">
                  <a16:creationId xmlns:a16="http://schemas.microsoft.com/office/drawing/2014/main" id="{F5ACE265-D22D-48CC-99DE-EB81AE922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3" name="Rectangle 66">
              <a:extLst>
                <a:ext uri="{FF2B5EF4-FFF2-40B4-BE49-F238E27FC236}">
                  <a16:creationId xmlns:a16="http://schemas.microsoft.com/office/drawing/2014/main" id="{6FE80EEA-F4ED-4436-8861-0BEAAEFE7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4" name="Rectangle 64">
              <a:extLst>
                <a:ext uri="{FF2B5EF4-FFF2-40B4-BE49-F238E27FC236}">
                  <a16:creationId xmlns:a16="http://schemas.microsoft.com/office/drawing/2014/main" id="{C3642BC8-86E8-47D0-8846-3E4D49E4B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5" name="Rectangle 66">
              <a:extLst>
                <a:ext uri="{FF2B5EF4-FFF2-40B4-BE49-F238E27FC236}">
                  <a16:creationId xmlns:a16="http://schemas.microsoft.com/office/drawing/2014/main" id="{82D35214-3634-4180-BF0E-45B61451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6" name="Rectangle 64">
              <a:extLst>
                <a:ext uri="{FF2B5EF4-FFF2-40B4-BE49-F238E27FC236}">
                  <a16:creationId xmlns:a16="http://schemas.microsoft.com/office/drawing/2014/main" id="{15BE89E6-3D1C-42B5-A950-E72889F8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7" name="Rectangle 66">
              <a:extLst>
                <a:ext uri="{FF2B5EF4-FFF2-40B4-BE49-F238E27FC236}">
                  <a16:creationId xmlns:a16="http://schemas.microsoft.com/office/drawing/2014/main" id="{473771CC-5097-4E08-9606-24B0BC9A0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8" name="Rectangle 64">
              <a:extLst>
                <a:ext uri="{FF2B5EF4-FFF2-40B4-BE49-F238E27FC236}">
                  <a16:creationId xmlns:a16="http://schemas.microsoft.com/office/drawing/2014/main" id="{BE872634-00DA-47BD-880D-5C05FFADC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9" name="Rectangle 66">
              <a:extLst>
                <a:ext uri="{FF2B5EF4-FFF2-40B4-BE49-F238E27FC236}">
                  <a16:creationId xmlns:a16="http://schemas.microsoft.com/office/drawing/2014/main" id="{4F151F5C-DE9B-460E-BC51-471F4A8A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0" name="Rectangle 64">
              <a:extLst>
                <a:ext uri="{FF2B5EF4-FFF2-40B4-BE49-F238E27FC236}">
                  <a16:creationId xmlns:a16="http://schemas.microsoft.com/office/drawing/2014/main" id="{34557B8A-4D2F-4D0D-B746-59EA85318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1" name="Rectangle 66">
              <a:extLst>
                <a:ext uri="{FF2B5EF4-FFF2-40B4-BE49-F238E27FC236}">
                  <a16:creationId xmlns:a16="http://schemas.microsoft.com/office/drawing/2014/main" id="{C764CD8E-E409-4E9B-8E87-746DDE36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2" name="Rectangle 64">
              <a:extLst>
                <a:ext uri="{FF2B5EF4-FFF2-40B4-BE49-F238E27FC236}">
                  <a16:creationId xmlns:a16="http://schemas.microsoft.com/office/drawing/2014/main" id="{8E27A01D-2F01-4286-9453-3FBF6E84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3" name="Rectangle 66">
              <a:extLst>
                <a:ext uri="{FF2B5EF4-FFF2-40B4-BE49-F238E27FC236}">
                  <a16:creationId xmlns:a16="http://schemas.microsoft.com/office/drawing/2014/main" id="{460487A5-12EB-422E-9588-8FF06FAF7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4" name="Rectangle 64">
              <a:extLst>
                <a:ext uri="{FF2B5EF4-FFF2-40B4-BE49-F238E27FC236}">
                  <a16:creationId xmlns:a16="http://schemas.microsoft.com/office/drawing/2014/main" id="{7D522D20-C9F7-4B34-9066-4B43ADA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5" name="Rectangle 66">
              <a:extLst>
                <a:ext uri="{FF2B5EF4-FFF2-40B4-BE49-F238E27FC236}">
                  <a16:creationId xmlns:a16="http://schemas.microsoft.com/office/drawing/2014/main" id="{97B04F2C-295B-447A-8941-0AD4F5551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6" name="Rectangle 64">
              <a:extLst>
                <a:ext uri="{FF2B5EF4-FFF2-40B4-BE49-F238E27FC236}">
                  <a16:creationId xmlns:a16="http://schemas.microsoft.com/office/drawing/2014/main" id="{17D7FF91-B366-4534-B9B4-5710926EE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7" name="Rectangle 66">
              <a:extLst>
                <a:ext uri="{FF2B5EF4-FFF2-40B4-BE49-F238E27FC236}">
                  <a16:creationId xmlns:a16="http://schemas.microsoft.com/office/drawing/2014/main" id="{B5B8116C-ADD9-4826-9C37-270377E8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8" name="Rectangle 64">
              <a:extLst>
                <a:ext uri="{FF2B5EF4-FFF2-40B4-BE49-F238E27FC236}">
                  <a16:creationId xmlns:a16="http://schemas.microsoft.com/office/drawing/2014/main" id="{22D01D96-8DB8-40BF-83AC-4CA49EC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9" name="Rectangle 66">
              <a:extLst>
                <a:ext uri="{FF2B5EF4-FFF2-40B4-BE49-F238E27FC236}">
                  <a16:creationId xmlns:a16="http://schemas.microsoft.com/office/drawing/2014/main" id="{44B584CD-5E60-4B15-847C-B30D15DA1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0" name="Rectangle 64">
              <a:extLst>
                <a:ext uri="{FF2B5EF4-FFF2-40B4-BE49-F238E27FC236}">
                  <a16:creationId xmlns:a16="http://schemas.microsoft.com/office/drawing/2014/main" id="{CF2BB7DC-B968-4F0B-9748-BF0E6E29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1" name="Rectangle 66">
              <a:extLst>
                <a:ext uri="{FF2B5EF4-FFF2-40B4-BE49-F238E27FC236}">
                  <a16:creationId xmlns:a16="http://schemas.microsoft.com/office/drawing/2014/main" id="{CF12C159-3F09-4861-9450-ECD5DB31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83" name="Rectangle 2082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73D568A-0C26-4E3A-8830-1A20C63FB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379979"/>
            <a:ext cx="3874685" cy="318635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Sustentabilidade;</a:t>
            </a:r>
            <a:endParaRPr lang="en-US" sz="1800" b="1" dirty="0">
              <a:solidFill>
                <a:schemeClr val="bg1"/>
              </a:solidFill>
              <a:latin typeface="Calibri"/>
              <a:cs typeface="Calibri"/>
            </a:endParaRPr>
          </a:p>
          <a:p>
            <a:r>
              <a:rPr lang="en-US" sz="1800" b="1" dirty="0" err="1">
                <a:solidFill>
                  <a:schemeClr val="bg1"/>
                </a:solidFill>
                <a:ea typeface="+mn-lt"/>
                <a:cs typeface="+mn-lt"/>
              </a:rPr>
              <a:t>Indústria</a:t>
            </a:r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 e </a:t>
            </a:r>
            <a:r>
              <a:rPr lang="en-US" sz="1800" b="1" dirty="0" err="1">
                <a:solidFill>
                  <a:schemeClr val="bg1"/>
                </a:solidFill>
                <a:ea typeface="+mn-lt"/>
                <a:cs typeface="+mn-lt"/>
              </a:rPr>
              <a:t>agricultura</a:t>
            </a:r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 4.0;</a:t>
            </a:r>
            <a:endParaRPr lang="en-US" sz="1800" b="1" dirty="0">
              <a:solidFill>
                <a:schemeClr val="bg1"/>
              </a:solidFill>
              <a:cs typeface="Calibri"/>
            </a:endParaRPr>
          </a:p>
          <a:p>
            <a:r>
              <a:rPr lang="en-US" sz="1800" b="1" dirty="0" err="1">
                <a:solidFill>
                  <a:schemeClr val="bg1"/>
                </a:solidFill>
                <a:ea typeface="+mn-lt"/>
                <a:cs typeface="+mn-lt"/>
              </a:rPr>
              <a:t>Meio</a:t>
            </a:r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ea typeface="+mn-lt"/>
                <a:cs typeface="+mn-lt"/>
              </a:rPr>
              <a:t>ambiente</a:t>
            </a:r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 e </a:t>
            </a:r>
            <a:r>
              <a:rPr lang="en-US" sz="1800" b="1" dirty="0" err="1">
                <a:solidFill>
                  <a:schemeClr val="bg1"/>
                </a:solidFill>
                <a:ea typeface="+mn-lt"/>
                <a:cs typeface="+mn-lt"/>
              </a:rPr>
              <a:t>produção</a:t>
            </a:r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;</a:t>
            </a:r>
            <a:endParaRPr lang="en-US" sz="1800" b="1" dirty="0">
              <a:solidFill>
                <a:schemeClr val="bg1"/>
              </a:solidFill>
              <a:cs typeface="Calibri"/>
            </a:endParaRPr>
          </a:p>
          <a:p>
            <a:r>
              <a:rPr lang="en-US" sz="1800" b="1" dirty="0" err="1">
                <a:solidFill>
                  <a:schemeClr val="bg1"/>
                </a:solidFill>
                <a:ea typeface="+mn-lt"/>
                <a:cs typeface="+mn-lt"/>
              </a:rPr>
              <a:t>Monitoramento</a:t>
            </a:r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ea typeface="+mn-lt"/>
                <a:cs typeface="+mn-lt"/>
              </a:rPr>
              <a:t>climático</a:t>
            </a:r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;</a:t>
            </a:r>
            <a:endParaRPr lang="en-US" sz="1800" b="1" dirty="0">
              <a:solidFill>
                <a:schemeClr val="bg1"/>
              </a:solidFill>
              <a:cs typeface="Calibri"/>
            </a:endParaRPr>
          </a:p>
          <a:p>
            <a:r>
              <a:rPr lang="en-US" sz="1800" b="1" dirty="0" err="1">
                <a:solidFill>
                  <a:schemeClr val="bg1"/>
                </a:solidFill>
                <a:ea typeface="+mn-lt"/>
                <a:cs typeface="+mn-lt"/>
              </a:rPr>
              <a:t>Área</a:t>
            </a:r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sz="1800" b="1" dirty="0" err="1">
                <a:solidFill>
                  <a:schemeClr val="bg1"/>
                </a:solidFill>
                <a:ea typeface="+mn-lt"/>
                <a:cs typeface="+mn-lt"/>
              </a:rPr>
              <a:t>aplicação</a:t>
            </a:r>
            <a:r>
              <a:rPr lang="en-US" sz="1800" b="1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sz="18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413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C2F7A3-B55B-4188-AD24-2FCC3508E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91814"/>
            <a:ext cx="10515600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SUSTENTABILIDADE</a:t>
            </a:r>
          </a:p>
        </p:txBody>
      </p:sp>
    </p:spTree>
    <p:extLst>
      <p:ext uri="{BB962C8B-B14F-4D97-AF65-F5344CB8AC3E}">
        <p14:creationId xmlns:p14="http://schemas.microsoft.com/office/powerpoint/2010/main" val="2914820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8285E4-7BEF-4DC6-A347-EEB48AC41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567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INDÚSTRIA E AGRICULTURA 4.0</a:t>
            </a:r>
          </a:p>
        </p:txBody>
      </p:sp>
    </p:spTree>
    <p:extLst>
      <p:ext uri="{BB962C8B-B14F-4D97-AF65-F5344CB8AC3E}">
        <p14:creationId xmlns:p14="http://schemas.microsoft.com/office/powerpoint/2010/main" val="923450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F68B63-42B5-4FB0-8C30-BE5BE144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MEIO AMBIENTE E PRODUÇÃO</a:t>
            </a:r>
          </a:p>
        </p:txBody>
      </p:sp>
    </p:spTree>
    <p:extLst>
      <p:ext uri="{BB962C8B-B14F-4D97-AF65-F5344CB8AC3E}">
        <p14:creationId xmlns:p14="http://schemas.microsoft.com/office/powerpoint/2010/main" val="1869893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2DF337-87A8-4C65-A23D-7278C5D62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7707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MONITORAMENTO CLIMÁTICO</a:t>
            </a:r>
          </a:p>
        </p:txBody>
      </p:sp>
    </p:spTree>
    <p:extLst>
      <p:ext uri="{BB962C8B-B14F-4D97-AF65-F5344CB8AC3E}">
        <p14:creationId xmlns:p14="http://schemas.microsoft.com/office/powerpoint/2010/main" val="1810077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994EAA-0C45-4428-BB4E-0AD0054B1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ÁREA DE APLICAÇÃO</a:t>
            </a:r>
          </a:p>
        </p:txBody>
      </p:sp>
    </p:spTree>
    <p:extLst>
      <p:ext uri="{BB962C8B-B14F-4D97-AF65-F5344CB8AC3E}">
        <p14:creationId xmlns:p14="http://schemas.microsoft.com/office/powerpoint/2010/main" val="29193877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EB3742807D6EA47AACB634CF7B30764" ma:contentTypeVersion="9" ma:contentTypeDescription="Crie um novo documento." ma:contentTypeScope="" ma:versionID="83040d13acc21f714303408c39026847">
  <xsd:schema xmlns:xsd="http://www.w3.org/2001/XMLSchema" xmlns:xs="http://www.w3.org/2001/XMLSchema" xmlns:p="http://schemas.microsoft.com/office/2006/metadata/properties" xmlns:ns2="fe2231d3-b04d-46c5-a6ee-ef30365f5c4c" targetNamespace="http://schemas.microsoft.com/office/2006/metadata/properties" ma:root="true" ma:fieldsID="1d393a3c360d9fdbb9fc829ee1473567" ns2:_="">
    <xsd:import namespace="fe2231d3-b04d-46c5-a6ee-ef30365f5c4c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2231d3-b04d-46c5-a6ee-ef30365f5c4c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fe2231d3-b04d-46c5-a6ee-ef30365f5c4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832BDC8-93C1-41BE-ABA4-AECEBC36C46E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fe2231d3-b04d-46c5-a6ee-ef30365f5c4c"/>
  </ds:schemaRefs>
</ds:datastoreItem>
</file>

<file path=customXml/itemProps2.xml><?xml version="1.0" encoding="utf-8"?>
<ds:datastoreItem xmlns:ds="http://schemas.openxmlformats.org/officeDocument/2006/customXml" ds:itemID="{D47B20D4-7396-4DC5-82A4-D2C6151A8BF9}">
  <ds:schemaRefs>
    <ds:schemaRef ds:uri="http://schemas.microsoft.com/office/2006/metadata/properties"/>
    <ds:schemaRef ds:uri="http://www.w3.org/2000/xmlns/"/>
    <ds:schemaRef ds:uri="fe2231d3-b04d-46c5-a6ee-ef30365f5c4c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36C02491-D677-4521-B91A-6586A1BC960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1754</Words>
  <Application>Microsoft Office PowerPoint</Application>
  <PresentationFormat>Widescreen</PresentationFormat>
  <Paragraphs>221</Paragraphs>
  <Slides>22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3" baseType="lpstr">
      <vt:lpstr>Tema do Office</vt:lpstr>
      <vt:lpstr>ESTAÇÃO METEOROLÓGICA COM ESP32</vt:lpstr>
      <vt:lpstr>INTEGRANTES DO GRUPO</vt:lpstr>
      <vt:lpstr>INTRODUÇÃO</vt:lpstr>
      <vt:lpstr>REFERENCIAL TEÓRICO</vt:lpstr>
      <vt:lpstr>SUSTENTABILIDADE</vt:lpstr>
      <vt:lpstr>INDÚSTRIA E AGRICULTURA 4.0</vt:lpstr>
      <vt:lpstr>MEIO AMBIENTE E PRODUÇÃO</vt:lpstr>
      <vt:lpstr>MONITORAMENTO CLIMÁTICO</vt:lpstr>
      <vt:lpstr>ÁREA DE APLICAÇÃO</vt:lpstr>
      <vt:lpstr>PROCEDIMENTOS METODOLÓGICOS</vt:lpstr>
      <vt:lpstr>FUNCIONAMENTO DO PROJETO</vt:lpstr>
      <vt:lpstr>FUNCIONAMENTO DO PROJETO</vt:lpstr>
      <vt:lpstr>Fluxograma Programação</vt:lpstr>
      <vt:lpstr>PROGRAMAÇÃO </vt:lpstr>
      <vt:lpstr>PROGRAMAÇÃO </vt:lpstr>
      <vt:lpstr>COMPONENTES ELETRÔNICOS</vt:lpstr>
      <vt:lpstr>SENSORES ELETRÔNICOS</vt:lpstr>
      <vt:lpstr>CRONOGRAMA</vt:lpstr>
      <vt:lpstr>TABELA DE CUSTOS MATERIAIS</vt:lpstr>
      <vt:lpstr>TABELA DE CUSTOS MÃO DE OBRA</vt:lpstr>
      <vt:lpstr>RESULTADOS E DISCUSSÕES</vt:lpstr>
      <vt:lpstr>MELHORIAS FUTURAS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ESCOLA E FACULDADE DE TECNOLOGIA SENAI “ROBERTO MANGE” Adriel Ribeiro Daniel Leone Diego Castan Diogo Lucas Pio Mario Guilherme Nicolas Carvalho</dc:title>
  <dc:creator>User</dc:creator>
  <cp:lastModifiedBy>Diego Castan Lopes</cp:lastModifiedBy>
  <cp:revision>13</cp:revision>
  <dcterms:created xsi:type="dcterms:W3CDTF">2021-05-23T19:12:44Z</dcterms:created>
  <dcterms:modified xsi:type="dcterms:W3CDTF">2022-12-11T22:01:54Z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0x0101005EB3742807D6EA47AACB634CF7B30764</vt:lpwstr>
  </property>
</Properties>
</file>